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426" y="6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51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2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96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4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4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79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37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5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7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7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94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3798-818B-4A81-A416-7825995C2A5B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A67F0-2686-488E-AD76-E89B75A62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65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www.youtube.com/watch?v=pFYG7jxjGH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youtube.com/watch?v=nztV4w0DtOo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youtube.com/watch?v=PvHvx7k7UPU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youtube.com/watch?v=V5ep0-ojPG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FE6EBB7-A7CC-46C7-9DCD-ADC3B2683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905707"/>
              </p:ext>
            </p:extLst>
          </p:nvPr>
        </p:nvGraphicFramePr>
        <p:xfrm>
          <a:off x="0" y="9933"/>
          <a:ext cx="9901030" cy="690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187">
                  <a:extLst>
                    <a:ext uri="{9D8B030D-6E8A-4147-A177-3AD203B41FA5}">
                      <a16:colId xmlns:a16="http://schemas.microsoft.com/office/drawing/2014/main" val="1876135895"/>
                    </a:ext>
                  </a:extLst>
                </a:gridCol>
                <a:gridCol w="569843">
                  <a:extLst>
                    <a:ext uri="{9D8B030D-6E8A-4147-A177-3AD203B41FA5}">
                      <a16:colId xmlns:a16="http://schemas.microsoft.com/office/drawing/2014/main" val="4191038166"/>
                    </a:ext>
                  </a:extLst>
                </a:gridCol>
                <a:gridCol w="1766669">
                  <a:extLst>
                    <a:ext uri="{9D8B030D-6E8A-4147-A177-3AD203B41FA5}">
                      <a16:colId xmlns:a16="http://schemas.microsoft.com/office/drawing/2014/main" val="433399584"/>
                    </a:ext>
                  </a:extLst>
                </a:gridCol>
                <a:gridCol w="3186331">
                  <a:extLst>
                    <a:ext uri="{9D8B030D-6E8A-4147-A177-3AD203B41FA5}">
                      <a16:colId xmlns:a16="http://schemas.microsoft.com/office/drawing/2014/main" val="3732872094"/>
                    </a:ext>
                  </a:extLst>
                </a:gridCol>
              </a:tblGrid>
              <a:tr h="729655">
                <a:tc gridSpan="2">
                  <a:txBody>
                    <a:bodyPr/>
                    <a:lstStyle/>
                    <a:p>
                      <a:r>
                        <a:rPr lang="en-GB">
                          <a:solidFill>
                            <a:schemeClr val="tx1"/>
                          </a:solidFill>
                          <a:latin typeface="+mj-lt"/>
                        </a:rPr>
                        <a:t>                                           </a:t>
                      </a:r>
                      <a:r>
                        <a:rPr lang="en-GB" smtClean="0">
                          <a:solidFill>
                            <a:schemeClr val="tx1"/>
                          </a:solidFill>
                          <a:latin typeface="+mj-lt"/>
                        </a:rPr>
                        <a:t>   </a:t>
                      </a:r>
                      <a:endParaRPr lang="en-GB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en-GB" sz="2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Separation Techniques</a:t>
                      </a:r>
                      <a:endParaRPr lang="en-GB" sz="2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j-lt"/>
                        </a:rPr>
                        <a:t>Links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:</a:t>
                      </a:r>
                      <a:endParaRPr lang="en-GB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47672"/>
                  </a:ext>
                </a:extLst>
              </a:tr>
              <a:tr h="2323327">
                <a:tc>
                  <a:txBody>
                    <a:bodyPr/>
                    <a:lstStyle/>
                    <a:p>
                      <a:r>
                        <a:rPr lang="en-GB" sz="1200" b="1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Filtration</a:t>
                      </a: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Separates an insoluble solid from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liquid.</a:t>
                      </a: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solid pieces are too big too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fit through the holes in the filter 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Paper.</a:t>
                      </a:r>
                    </a:p>
                    <a:p>
                      <a:endParaRPr lang="en-GB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Decanting</a:t>
                      </a:r>
                      <a:endParaRPr lang="en-GB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a liquid from the top of a settled solid or a more dense liquid.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Distillation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Separating substances with different boiling points.</a:t>
                      </a: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Salt water mixture is heated.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100</a:t>
                      </a:r>
                      <a:r>
                        <a:rPr lang="en-GB" sz="12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 water boils and the particles gain enough energy to become a gas (water vapour).</a:t>
                      </a:r>
                    </a:p>
                    <a:p>
                      <a:endParaRPr lang="en-GB" sz="10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Boiling point of salt is 1413</a:t>
                      </a:r>
                      <a:r>
                        <a:rPr lang="en-GB" sz="12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 so it does not boil and stays in the flask.</a:t>
                      </a:r>
                    </a:p>
                    <a:p>
                      <a:endParaRPr lang="en-GB" sz="10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Water vapour rises and travels past the thermometer into the condenser.</a:t>
                      </a:r>
                    </a:p>
                    <a:p>
                      <a:endParaRPr lang="en-GB" sz="10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Thermometer checks the temperature to identify the gas.</a:t>
                      </a:r>
                    </a:p>
                    <a:p>
                      <a:endParaRPr lang="en-GB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Condenser cools the water vapour so that it condenses back to liquid water.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38555"/>
                  </a:ext>
                </a:extLst>
              </a:tr>
              <a:tr h="3642360">
                <a:tc>
                  <a:txBody>
                    <a:bodyPr/>
                    <a:lstStyle/>
                    <a:p>
                      <a:r>
                        <a:rPr lang="en-GB" sz="1200" b="1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Chromatography</a:t>
                      </a: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Method</a:t>
                      </a: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Draw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encil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line.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Put dot of colour on line.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Hang bottom edge (below dot) in 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water.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Leave until water soak up to almost 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top of the paper..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Compare with known substances.</a:t>
                      </a: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065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Different colours contain different mixtures of inks.</a:t>
                      </a:r>
                    </a:p>
                    <a:p>
                      <a:pPr marL="17065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different inks move at different speeds up the paper.</a:t>
                      </a:r>
                    </a:p>
                    <a:p>
                      <a:pPr marL="17065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This is because of different solubility.</a:t>
                      </a:r>
                    </a:p>
                    <a:p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Chromatogram</a:t>
                      </a:r>
                      <a:endParaRPr lang="en-GB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Evaporation</a:t>
                      </a:r>
                    </a:p>
                    <a:p>
                      <a:r>
                        <a:rPr lang="en-GB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Separating a soluble solid from a liquid.</a:t>
                      </a: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Crystallisation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Heat until almost all the water has evaporated.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Leave for the remaining water to evaporate slowly to form crystals.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030670"/>
                  </a:ext>
                </a:extLst>
              </a:tr>
            </a:tbl>
          </a:graphicData>
        </a:graphic>
      </p:graphicFrame>
      <p:pic>
        <p:nvPicPr>
          <p:cNvPr id="18" name="Picture 17" descr="A picture containing thing, device&#10;&#10;Description generated with high confidence">
            <a:extLst>
              <a:ext uri="{FF2B5EF4-FFF2-40B4-BE49-F238E27FC236}">
                <a16:creationId xmlns:a16="http://schemas.microsoft.com/office/drawing/2014/main" id="{C08A8E47-4CB1-41A7-BE61-6C7BB97ED8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7" y="29815"/>
            <a:ext cx="2315532" cy="3735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178" b="1"/>
          <a:stretch/>
        </p:blipFill>
        <p:spPr>
          <a:xfrm>
            <a:off x="2210559" y="873455"/>
            <a:ext cx="2015593" cy="20608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8601" y="1555844"/>
            <a:ext cx="1236730" cy="12465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t="7215"/>
          <a:stretch/>
        </p:blipFill>
        <p:spPr>
          <a:xfrm>
            <a:off x="4577674" y="3728992"/>
            <a:ext cx="1997657" cy="18478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7005" y="1445786"/>
            <a:ext cx="3072017" cy="27132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8032" y="5024301"/>
            <a:ext cx="1524114" cy="17232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9059" y="3205070"/>
            <a:ext cx="1857213" cy="19513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Rounded Rectangle 16">
            <a:hlinkClick r:id="rId9"/>
          </p:cNvPr>
          <p:cNvSpPr/>
          <p:nvPr/>
        </p:nvSpPr>
        <p:spPr>
          <a:xfrm>
            <a:off x="8979356" y="1542195"/>
            <a:ext cx="764275" cy="220909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Video link</a:t>
            </a:r>
            <a:endParaRPr lang="en-GB" dirty="0"/>
          </a:p>
        </p:txBody>
      </p:sp>
      <p:sp>
        <p:nvSpPr>
          <p:cNvPr id="21" name="Rounded Rectangle 20">
            <a:hlinkClick r:id="rId10"/>
          </p:cNvPr>
          <p:cNvSpPr/>
          <p:nvPr/>
        </p:nvSpPr>
        <p:spPr>
          <a:xfrm>
            <a:off x="3559750" y="6621706"/>
            <a:ext cx="764275" cy="220909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Video link</a:t>
            </a:r>
            <a:endParaRPr lang="en-GB" dirty="0"/>
          </a:p>
        </p:txBody>
      </p:sp>
      <p:sp>
        <p:nvSpPr>
          <p:cNvPr id="22" name="Rounded Rectangle 21">
            <a:hlinkClick r:id="rId11"/>
          </p:cNvPr>
          <p:cNvSpPr/>
          <p:nvPr/>
        </p:nvSpPr>
        <p:spPr>
          <a:xfrm>
            <a:off x="5811056" y="6637091"/>
            <a:ext cx="764275" cy="220909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Video link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528549" y="6523630"/>
            <a:ext cx="464024" cy="1134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hlinkClick r:id="rId12"/>
          </p:cNvPr>
          <p:cNvSpPr/>
          <p:nvPr/>
        </p:nvSpPr>
        <p:spPr>
          <a:xfrm>
            <a:off x="1290008" y="2713360"/>
            <a:ext cx="764275" cy="220909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Video 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7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240</Words>
  <Application>Microsoft Office PowerPoint</Application>
  <PresentationFormat>A4 Paper (210x297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Osborne</dc:creator>
  <cp:lastModifiedBy>Danielle Nolan</cp:lastModifiedBy>
  <cp:revision>62</cp:revision>
  <cp:lastPrinted>2017-06-29T10:27:21Z</cp:lastPrinted>
  <dcterms:created xsi:type="dcterms:W3CDTF">2017-06-29T08:00:03Z</dcterms:created>
  <dcterms:modified xsi:type="dcterms:W3CDTF">2020-04-15T07:57:54Z</dcterms:modified>
</cp:coreProperties>
</file>