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88490023"/>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Shape 12"/>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Title Text</a:t>
            </a:r>
          </a:p>
        </p:txBody>
      </p:sp>
      <p:sp>
        <p:nvSpPr>
          <p:cNvPr id="93" name="Shape 9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Title Text</a:t>
            </a:r>
          </a:p>
        </p:txBody>
      </p:sp>
      <p:sp>
        <p:nvSpPr>
          <p:cNvPr id="102" name="Shape 102"/>
          <p:cNvSpPr>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Title Text</a:t>
            </a:r>
          </a:p>
        </p:txBody>
      </p:sp>
      <p:sp>
        <p:nvSpPr>
          <p:cNvPr id="21" name="Shape 2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Shape 3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839787" y="365125"/>
            <a:ext cx="10515601" cy="1325563"/>
          </a:xfrm>
          <a:prstGeom prst="rect">
            <a:avLst/>
          </a:prstGeom>
        </p:spPr>
        <p:txBody>
          <a:bodyPr/>
          <a:lstStyle/>
          <a:p>
            <a:r>
              <a:t>Title Text</a:t>
            </a:r>
          </a:p>
        </p:txBody>
      </p:sp>
      <p:sp>
        <p:nvSpPr>
          <p:cNvPr id="48" name="Shape 4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Title Text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Shape 7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Shape 8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ctrTitle"/>
          </p:nvPr>
        </p:nvSpPr>
        <p:spPr>
          <a:prstGeom prst="rect">
            <a:avLst/>
          </a:prstGeom>
        </p:spPr>
        <p:txBody>
          <a:bodyPr/>
          <a:lstStyle/>
          <a:p>
            <a:r>
              <a:t>American West Revision – Thematic </a:t>
            </a:r>
          </a:p>
        </p:txBody>
      </p:sp>
      <p:sp>
        <p:nvSpPr>
          <p:cNvPr id="113" name="Shape 113"/>
          <p:cNvSpPr>
            <a:spLocks noGrp="1"/>
          </p:cNvSpPr>
          <p:nvPr>
            <p:ph type="subTitle" sz="quarter" idx="1"/>
          </p:nvPr>
        </p:nvSpPr>
        <p:spPr>
          <a:xfrm>
            <a:off x="1524000" y="3602037"/>
            <a:ext cx="9144000" cy="1655762"/>
          </a:xfrm>
          <a:prstGeom prst="rect">
            <a:avLst/>
          </a:prstGeom>
        </p:spPr>
        <p:txBody>
          <a:bodyPr/>
          <a:lstStyle/>
          <a:p>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2" y="1"/>
            <a:ext cx="8786816"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pPr>
            <a:r>
              <a:t>1890 - . Wounded Knee – </a:t>
            </a:r>
            <a:r>
              <a:rPr b="0"/>
              <a:t>250 Indians killed when doing the Ghost dance. </a:t>
            </a:r>
          </a:p>
        </p:txBody>
      </p:sp>
      <p:sp>
        <p:nvSpPr>
          <p:cNvPr id="150" name="Shape 150"/>
          <p:cNvSpPr/>
          <p:nvPr/>
        </p:nvSpPr>
        <p:spPr>
          <a:xfrm>
            <a:off x="-2" y="323165"/>
            <a:ext cx="7315204" cy="7825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u="sng"/>
            </a:pPr>
            <a:r>
              <a:t>Causes</a:t>
            </a:r>
          </a:p>
          <a:p>
            <a:r>
              <a:t>By 1890, Indians on reservations were facing cuts in their rations, crop failures due to drought and despair at the loss of their lands and way of life. One response was the </a:t>
            </a:r>
            <a:r>
              <a:rPr b="1"/>
              <a:t>Ghost Dance. </a:t>
            </a:r>
          </a:p>
          <a:p>
            <a:pPr>
              <a:defRPr b="1"/>
            </a:pPr>
            <a:r>
              <a:t>An Indian had a vision that if they all kept dancing, the Great Spirit would bring back the dead and a great flood would carry white people away. </a:t>
            </a:r>
            <a:r>
              <a:rPr b="0"/>
              <a:t>More and more Indians started dancing, this worried white settlers and the Army moved in to stop them. </a:t>
            </a:r>
            <a:r>
              <a:t>Sitting Bull was killed. </a:t>
            </a:r>
          </a:p>
          <a:p>
            <a:pPr>
              <a:defRPr b="1" u="sng"/>
            </a:pPr>
            <a:r>
              <a:t>Narrative </a:t>
            </a:r>
          </a:p>
          <a:p>
            <a:r>
              <a:t>Sitting Bulls followers fled south to join the band of Big Foot, who had also fled when the army moved in. </a:t>
            </a:r>
          </a:p>
          <a:p>
            <a:pPr>
              <a:defRPr u="sng"/>
            </a:pPr>
            <a:r>
              <a:t>29</a:t>
            </a:r>
            <a:r>
              <a:rPr baseline="30000"/>
              <a:t>th</a:t>
            </a:r>
            <a:r>
              <a:t> December 1890. </a:t>
            </a:r>
            <a:r>
              <a:rPr u="none"/>
              <a:t>Snow and pneumonia slowed Big Foot's band down and the army caught them. They were taken to Wounded Knee Creek where the army began to disarm them. The Indians started dancing and shooting broke out. Within 10 minutes 250 Indians (men, women and children) and 25 soldiers were dead. </a:t>
            </a:r>
            <a:r>
              <a:rPr b="1" u="none">
                <a:solidFill>
                  <a:srgbClr val="FF0000"/>
                </a:solidFill>
              </a:rPr>
              <a:t>IT WAS THE END OF INDIAN RESISTANCE</a:t>
            </a:r>
          </a:p>
          <a:p>
            <a:pPr>
              <a:defRPr b="1" u="sng"/>
            </a:pPr>
            <a:r>
              <a:t>Consequences</a:t>
            </a:r>
            <a:r>
              <a:rPr>
                <a:solidFill>
                  <a:srgbClr val="FF0000"/>
                </a:solidFill>
              </a:rPr>
              <a:t> </a:t>
            </a:r>
          </a:p>
          <a:p>
            <a:r>
              <a:t>Public responded positively, the settlers were relieved the dance was stopped. Was seen as revenge for the defeat in the Battle of the Little Bighorn. Showed the fear that whites had against the Indians. Historians believe the Ghost Dance was based on millenarian beliefs. A supernatural event that will put all the wrongs right. By 1890 the government ended the Indian Frontier. Indian land was no more. </a:t>
            </a:r>
          </a:p>
          <a:p>
            <a:pPr>
              <a:defRPr b="1" u="sng"/>
            </a:pPr>
            <a:endParaRPr/>
          </a:p>
          <a:p>
            <a:pPr>
              <a:defRPr b="1"/>
            </a:pPr>
            <a:endParaRPr/>
          </a:p>
          <a:p>
            <a:endParaRPr/>
          </a:p>
        </p:txBody>
      </p:sp>
      <p:sp>
        <p:nvSpPr>
          <p:cNvPr id="151" name="Shape 151"/>
          <p:cNvSpPr/>
          <p:nvPr/>
        </p:nvSpPr>
        <p:spPr>
          <a:xfrm>
            <a:off x="7315200" y="0"/>
            <a:ext cx="4876800" cy="5158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What was the belief of the Ghost dance?</a:t>
            </a:r>
          </a:p>
          <a:p>
            <a:endParaRPr/>
          </a:p>
          <a:p>
            <a:endParaRPr/>
          </a:p>
          <a:p>
            <a:endParaRPr/>
          </a:p>
          <a:p>
            <a:endParaRPr/>
          </a:p>
          <a:p>
            <a:endParaRPr/>
          </a:p>
          <a:p>
            <a:endParaRPr/>
          </a:p>
          <a:p>
            <a:endParaRPr/>
          </a:p>
          <a:p>
            <a:r>
              <a:t>Why could the Wounded Knee Massacre be seen as revenge for Battle of Little Bighorn? </a:t>
            </a:r>
          </a:p>
          <a:p>
            <a:endParaRPr/>
          </a:p>
          <a:p>
            <a:endParaRPr/>
          </a:p>
          <a:p>
            <a:endParaRPr/>
          </a:p>
          <a:p>
            <a:endParaRPr/>
          </a:p>
          <a:p>
            <a:endParaRPr/>
          </a:p>
          <a:p>
            <a:r>
              <a:t>What did the government do by 1890 ? What did this mean? </a:t>
            </a:r>
          </a:p>
          <a:p>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nvSpPr>
        <p:spPr>
          <a:xfrm>
            <a:off x="0" y="7087"/>
            <a:ext cx="4953000" cy="2262158"/>
          </a:xfrm>
          <a:prstGeom prst="rect">
            <a:avLst/>
          </a:prstGeom>
          <a:solidFill>
            <a:srgbClr val="FFFFFF"/>
          </a:solidFill>
          <a:ln>
            <a:solidFill>
              <a:srgbClr val="000000"/>
            </a:solidFill>
          </a:ln>
          <a:extLst>
            <a:ext uri="{C572A759-6A51-4108-AA02-DFA0A04FC94B}">
              <ma14:wrappingTextBoxFlag xmlns:ma14="http://schemas.microsoft.com/office/mac/drawingml/2011/main" xmlns="" val="1"/>
            </a:ext>
          </a:extLst>
        </p:spPr>
        <p:txBody>
          <a:bodyPr lIns="45719" rIns="45719">
            <a:spAutoFit/>
          </a:bodyPr>
          <a:lstStyle/>
          <a:p>
            <a:pPr algn="ctr">
              <a:defRPr sz="1100" b="1"/>
            </a:pPr>
            <a:r>
              <a:rPr dirty="0"/>
              <a:t>Lawlessness</a:t>
            </a:r>
          </a:p>
          <a:p>
            <a:pPr>
              <a:defRPr sz="1000" b="1"/>
            </a:pPr>
            <a:r>
              <a:rPr dirty="0"/>
              <a:t>Mining Towns</a:t>
            </a:r>
          </a:p>
          <a:p>
            <a:pPr marL="285750" indent="-285750">
              <a:buSzPct val="100000"/>
              <a:buFont typeface="Arial"/>
              <a:buChar char="•"/>
              <a:defRPr sz="1000"/>
            </a:pPr>
            <a:r>
              <a:rPr dirty="0"/>
              <a:t>The Gold Rush – mining towns problems with law and order. Absence of women, isolated, alcohol, gangs, gambling, prostitution, racism of Chinese, new crimes  e.g. claim jumping. </a:t>
            </a:r>
          </a:p>
          <a:p>
            <a:pPr marL="285750" indent="-285750">
              <a:buSzPct val="100000"/>
              <a:buFont typeface="Arial"/>
              <a:buChar char="•"/>
              <a:defRPr sz="1000"/>
            </a:pPr>
            <a:r>
              <a:rPr dirty="0"/>
              <a:t>Attempts to tackle crime – sheriff, marshals, vigilantes. </a:t>
            </a:r>
          </a:p>
          <a:p>
            <a:pPr marL="285750" indent="-285750">
              <a:buSzPct val="100000"/>
              <a:buFont typeface="Arial"/>
              <a:buChar char="•"/>
              <a:defRPr sz="1000"/>
            </a:pPr>
            <a:r>
              <a:rPr dirty="0"/>
              <a:t>Problems – slow to respond, poorly paid, corrupt law enforcement. </a:t>
            </a:r>
          </a:p>
          <a:p>
            <a:pPr marL="285750" indent="-285750">
              <a:buSzPct val="100000"/>
              <a:buFont typeface="Arial"/>
              <a:buChar char="•"/>
              <a:defRPr sz="1000"/>
            </a:pPr>
            <a:r>
              <a:rPr dirty="0"/>
              <a:t>Civil War – young men </a:t>
            </a:r>
            <a:r>
              <a:rPr dirty="0" err="1"/>
              <a:t>traumatised</a:t>
            </a:r>
            <a:r>
              <a:rPr dirty="0"/>
              <a:t> and economy damaged led to crime. </a:t>
            </a:r>
          </a:p>
          <a:p>
            <a:pPr>
              <a:defRPr sz="1000" b="1"/>
            </a:pPr>
            <a:r>
              <a:rPr dirty="0"/>
              <a:t>Cow towns and Railways</a:t>
            </a:r>
          </a:p>
          <a:p>
            <a:pPr marL="285750" indent="-285750">
              <a:buSzPct val="100000"/>
              <a:buFont typeface="Arial"/>
              <a:buChar char="•"/>
              <a:defRPr sz="1000"/>
            </a:pPr>
            <a:r>
              <a:rPr dirty="0"/>
              <a:t>Hell on Wheels – railroad cow towns such as Abilene. </a:t>
            </a:r>
          </a:p>
          <a:p>
            <a:pPr marL="285750" indent="-285750">
              <a:buSzPct val="100000"/>
              <a:buFont typeface="Arial"/>
              <a:buChar char="•"/>
              <a:defRPr sz="1000"/>
            </a:pPr>
            <a:r>
              <a:rPr dirty="0"/>
              <a:t>Pinkerton detective Agency</a:t>
            </a:r>
          </a:p>
          <a:p>
            <a:pPr>
              <a:defRPr sz="1000" b="1"/>
            </a:pPr>
            <a:r>
              <a:rPr dirty="0"/>
              <a:t>Ranches and mining</a:t>
            </a:r>
          </a:p>
          <a:p>
            <a:pPr marL="285750" indent="-285750">
              <a:buSzPct val="100000"/>
              <a:buFont typeface="Arial"/>
              <a:buChar char="•"/>
              <a:defRPr sz="1000"/>
            </a:pPr>
            <a:r>
              <a:rPr dirty="0"/>
              <a:t>Billy the Kid – Range Wars </a:t>
            </a:r>
            <a:r>
              <a:rPr dirty="0" err="1"/>
              <a:t>e.g</a:t>
            </a:r>
            <a:r>
              <a:rPr dirty="0"/>
              <a:t> Johnson County </a:t>
            </a:r>
            <a:r>
              <a:rPr dirty="0" smtClean="0"/>
              <a:t>War</a:t>
            </a:r>
            <a:endParaRPr dirty="0"/>
          </a:p>
          <a:p>
            <a:pPr marL="285750" indent="-285750">
              <a:buSzPct val="100000"/>
              <a:buFont typeface="Arial"/>
              <a:buChar char="•"/>
              <a:defRPr sz="1000"/>
            </a:pPr>
            <a:r>
              <a:rPr dirty="0"/>
              <a:t>Wyatt Earp – corrupt law enforcement?</a:t>
            </a:r>
          </a:p>
        </p:txBody>
      </p:sp>
      <p:sp>
        <p:nvSpPr>
          <p:cNvPr id="116" name="Shape 116"/>
          <p:cNvSpPr/>
          <p:nvPr/>
        </p:nvSpPr>
        <p:spPr>
          <a:xfrm>
            <a:off x="-1" y="2369273"/>
            <a:ext cx="4999181" cy="4185761"/>
          </a:xfrm>
          <a:prstGeom prst="rect">
            <a:avLst/>
          </a:prstGeom>
          <a:solidFill>
            <a:srgbClr val="FFFFFF"/>
          </a:solidFill>
          <a:ln>
            <a:solidFill>
              <a:srgbClr val="000000"/>
            </a:solidFill>
          </a:ln>
          <a:extLst>
            <a:ext uri="{C572A759-6A51-4108-AA02-DFA0A04FC94B}">
              <ma14:wrappingTextBoxFlag xmlns:ma14="http://schemas.microsoft.com/office/mac/drawingml/2011/main" xmlns="" val="1"/>
            </a:ext>
          </a:extLst>
        </p:spPr>
        <p:txBody>
          <a:bodyPr lIns="45719" rIns="45719">
            <a:spAutoFit/>
          </a:bodyPr>
          <a:lstStyle/>
          <a:p>
            <a:pPr algn="ctr">
              <a:defRPr sz="1400" b="1"/>
            </a:pPr>
            <a:r>
              <a:rPr dirty="0"/>
              <a:t>Farming and Ranching</a:t>
            </a:r>
          </a:p>
          <a:p>
            <a:pPr marL="171450" indent="-171450">
              <a:buSzPct val="100000"/>
              <a:buFont typeface="Arial"/>
              <a:buChar char="•"/>
              <a:defRPr sz="1200"/>
            </a:pPr>
            <a:r>
              <a:rPr dirty="0"/>
              <a:t>Problems farming in the Plains – climate, lack of water, natural hazards, lack of wood etc. </a:t>
            </a:r>
          </a:p>
          <a:p>
            <a:pPr marL="171450" indent="-171450">
              <a:buSzPct val="100000"/>
              <a:buFont typeface="Arial"/>
              <a:buChar char="•"/>
              <a:defRPr sz="1200"/>
            </a:pPr>
            <a:r>
              <a:rPr dirty="0"/>
              <a:t>Solutions to the problems – Dry farming, Turkey Red wheat, wind pumps, new ploughs, barbed wire, sod houses</a:t>
            </a:r>
          </a:p>
          <a:p>
            <a:pPr marL="171450" indent="-171450">
              <a:buSzPct val="100000"/>
              <a:buFont typeface="Arial"/>
              <a:buChar char="•"/>
              <a:defRPr sz="1200"/>
            </a:pPr>
            <a:r>
              <a:rPr dirty="0"/>
              <a:t>Civil War – N Vs S over slavery. N won. </a:t>
            </a:r>
          </a:p>
          <a:p>
            <a:pPr marL="171450" indent="-171450">
              <a:buSzPct val="100000"/>
              <a:buFont typeface="Arial"/>
              <a:buChar char="•"/>
              <a:defRPr sz="1200"/>
            </a:pPr>
            <a:r>
              <a:rPr dirty="0"/>
              <a:t>Quarantines stopped cattle drives East</a:t>
            </a:r>
          </a:p>
          <a:p>
            <a:pPr marL="171450" indent="-171450">
              <a:buSzPct val="100000"/>
              <a:buFont typeface="Arial"/>
              <a:buChar char="•"/>
              <a:defRPr sz="1200"/>
            </a:pPr>
            <a:r>
              <a:rPr dirty="0"/>
              <a:t>Cattle Drives and cowboys</a:t>
            </a:r>
          </a:p>
          <a:p>
            <a:pPr marL="171450" indent="-171450">
              <a:buSzPct val="100000"/>
              <a:buFont typeface="Arial"/>
              <a:buChar char="•"/>
              <a:defRPr sz="1200" b="1"/>
            </a:pPr>
            <a:r>
              <a:rPr dirty="0"/>
              <a:t>Goodnight – Loving </a:t>
            </a:r>
            <a:r>
              <a:rPr b="0" dirty="0"/>
              <a:t>Trail WEST 1866</a:t>
            </a:r>
          </a:p>
          <a:p>
            <a:pPr marL="171450" indent="-171450">
              <a:buSzPct val="100000"/>
              <a:buFont typeface="Arial"/>
              <a:buChar char="•"/>
              <a:defRPr sz="1200" b="1"/>
            </a:pPr>
            <a:r>
              <a:rPr dirty="0"/>
              <a:t>McCoy</a:t>
            </a:r>
            <a:r>
              <a:rPr b="0" dirty="0"/>
              <a:t>- Chisolm Trail to Abilene and trains EAST 1867</a:t>
            </a:r>
          </a:p>
          <a:p>
            <a:pPr marL="171450" indent="-171450">
              <a:buSzPct val="100000"/>
              <a:buFont typeface="Arial"/>
              <a:buChar char="•"/>
              <a:defRPr sz="1200" b="1"/>
            </a:pPr>
            <a:r>
              <a:rPr dirty="0" err="1"/>
              <a:t>Iliff</a:t>
            </a:r>
            <a:r>
              <a:rPr b="0" dirty="0"/>
              <a:t> cattle ranch in Colorado, start of the Open Range 1870</a:t>
            </a:r>
          </a:p>
          <a:p>
            <a:pPr marL="171450" indent="-171450">
              <a:buSzPct val="100000"/>
              <a:buFont typeface="Arial"/>
              <a:buChar char="•"/>
              <a:defRPr sz="1200" b="1"/>
            </a:pPr>
            <a:r>
              <a:rPr dirty="0"/>
              <a:t>Timber Culture Act</a:t>
            </a:r>
            <a:r>
              <a:rPr b="0" dirty="0"/>
              <a:t> 1873– gave Homesteaders another 160 acres of land if they promised to plant trees on 1/2 of it. </a:t>
            </a:r>
          </a:p>
          <a:p>
            <a:pPr marL="171450" indent="-171450">
              <a:buSzPct val="100000"/>
              <a:buFont typeface="Arial"/>
              <a:buChar char="•"/>
              <a:defRPr sz="1200"/>
            </a:pPr>
            <a:r>
              <a:rPr dirty="0"/>
              <a:t>Changing role of cowboys from cattle drives to ranches on the open range and then to small ranches. </a:t>
            </a:r>
          </a:p>
          <a:p>
            <a:pPr marL="171450" indent="-171450">
              <a:buSzPct val="100000"/>
              <a:buFont typeface="Arial"/>
              <a:buChar char="•"/>
              <a:defRPr sz="1200"/>
            </a:pPr>
            <a:r>
              <a:rPr dirty="0"/>
              <a:t>Ranches Vs homesteaders (Range wars, barbed wire)</a:t>
            </a:r>
          </a:p>
          <a:p>
            <a:pPr marL="171450" indent="-171450">
              <a:buSzPct val="100000"/>
              <a:buFont typeface="Arial"/>
              <a:buChar char="•"/>
              <a:defRPr sz="1200"/>
            </a:pPr>
            <a:r>
              <a:rPr dirty="0"/>
              <a:t>New technology for farmers</a:t>
            </a:r>
          </a:p>
          <a:p>
            <a:pPr marL="171450" indent="-171450">
              <a:buSzPct val="100000"/>
              <a:buFont typeface="Arial"/>
              <a:buChar char="•"/>
              <a:defRPr sz="1200"/>
            </a:pPr>
            <a:r>
              <a:rPr dirty="0"/>
              <a:t>Overgrazing and overstocking of cattle on the Open Range</a:t>
            </a:r>
          </a:p>
          <a:p>
            <a:pPr marL="171450" indent="-171450">
              <a:buSzPct val="100000"/>
              <a:buFont typeface="Arial"/>
              <a:buChar char="•"/>
              <a:defRPr sz="1200"/>
            </a:pPr>
            <a:r>
              <a:rPr dirty="0"/>
              <a:t>Winter 1886-87 The Great Die Up. Loads of cattle died and ranches went bankrupt. </a:t>
            </a:r>
          </a:p>
          <a:p>
            <a:pPr marL="171450" indent="-171450">
              <a:buSzPct val="100000"/>
              <a:buFont typeface="Arial"/>
              <a:buChar char="•"/>
              <a:defRPr sz="1200"/>
            </a:pPr>
            <a:r>
              <a:rPr dirty="0"/>
              <a:t>Smaller </a:t>
            </a:r>
            <a:r>
              <a:rPr dirty="0" smtClean="0"/>
              <a:t>ranches</a:t>
            </a:r>
            <a:endParaRPr dirty="0"/>
          </a:p>
          <a:p>
            <a:pPr marL="171450" indent="-171450">
              <a:buSzPct val="100000"/>
              <a:buFont typeface="Arial"/>
              <a:buChar char="•"/>
              <a:defRPr sz="1200"/>
            </a:pPr>
            <a:r>
              <a:rPr dirty="0"/>
              <a:t>End of the Open Range. </a:t>
            </a:r>
          </a:p>
        </p:txBody>
      </p:sp>
      <p:sp>
        <p:nvSpPr>
          <p:cNvPr id="117" name="Shape 117"/>
          <p:cNvSpPr/>
          <p:nvPr/>
        </p:nvSpPr>
        <p:spPr>
          <a:xfrm>
            <a:off x="5029200" y="7088"/>
            <a:ext cx="3124200" cy="3631763"/>
          </a:xfrm>
          <a:prstGeom prst="rect">
            <a:avLst/>
          </a:prstGeom>
          <a:solidFill>
            <a:srgbClr val="FFFFFF"/>
          </a:solidFill>
          <a:ln>
            <a:solidFill>
              <a:srgbClr val="000000"/>
            </a:solidFill>
          </a:ln>
          <a:extLst>
            <a:ext uri="{C572A759-6A51-4108-AA02-DFA0A04FC94B}">
              <ma14:wrappingTextBoxFlag xmlns:ma14="http://schemas.microsoft.com/office/mac/drawingml/2011/main" xmlns="" val="1"/>
            </a:ext>
          </a:extLst>
        </p:spPr>
        <p:txBody>
          <a:bodyPr lIns="45719" rIns="45719">
            <a:spAutoFit/>
          </a:bodyPr>
          <a:lstStyle/>
          <a:p>
            <a:pPr algn="ctr">
              <a:defRPr sz="1000" b="1"/>
            </a:pPr>
            <a:r>
              <a:rPr dirty="0"/>
              <a:t>Migration and Settlement</a:t>
            </a:r>
          </a:p>
          <a:p>
            <a:pPr marL="171450" indent="-171450">
              <a:buSzPct val="100000"/>
              <a:buFont typeface="Arial"/>
              <a:buChar char="•"/>
              <a:defRPr sz="1000"/>
            </a:pPr>
            <a:r>
              <a:rPr dirty="0"/>
              <a:t>Manifest Destiny – God’s will</a:t>
            </a:r>
          </a:p>
          <a:p>
            <a:pPr marL="171450" indent="-171450">
              <a:buSzPct val="100000"/>
              <a:buFont typeface="Arial"/>
              <a:buChar char="•"/>
              <a:defRPr sz="1000"/>
            </a:pPr>
            <a:r>
              <a:rPr dirty="0"/>
              <a:t>Push and Pull factors to move WEST</a:t>
            </a:r>
          </a:p>
          <a:p>
            <a:pPr marL="171450" indent="-171450">
              <a:buSzPct val="100000"/>
              <a:buFont typeface="Arial"/>
              <a:buChar char="•"/>
              <a:defRPr sz="1000" b="1"/>
            </a:pPr>
            <a:r>
              <a:rPr dirty="0"/>
              <a:t>Oregon Trail </a:t>
            </a:r>
            <a:r>
              <a:rPr b="0" dirty="0"/>
              <a:t>– 5000Km. 5 months, mountains, dangerous. Wagon trains. </a:t>
            </a:r>
          </a:p>
          <a:p>
            <a:pPr marL="171450" indent="-171450">
              <a:buSzPct val="100000"/>
              <a:buFont typeface="Arial"/>
              <a:buChar char="•"/>
              <a:defRPr sz="1000" b="1"/>
            </a:pPr>
            <a:r>
              <a:rPr dirty="0"/>
              <a:t>Donner Party </a:t>
            </a:r>
            <a:r>
              <a:rPr b="0" dirty="0"/>
              <a:t>disaster – new trail, split up, snow in mountains. Cannibals. </a:t>
            </a:r>
          </a:p>
          <a:p>
            <a:pPr marL="171450" indent="-171450">
              <a:buSzPct val="100000"/>
              <a:buFont typeface="Arial"/>
              <a:buChar char="•"/>
              <a:defRPr sz="1000" b="1"/>
            </a:pPr>
            <a:r>
              <a:rPr dirty="0"/>
              <a:t>Mormons</a:t>
            </a:r>
            <a:r>
              <a:rPr b="0" dirty="0"/>
              <a:t> to Salt Lake City. Successful migration. Planning, advanced party. </a:t>
            </a:r>
          </a:p>
          <a:p>
            <a:pPr marL="171450" indent="-171450">
              <a:buSzPct val="100000"/>
              <a:buFont typeface="Arial"/>
              <a:buChar char="•"/>
              <a:defRPr sz="1000" b="1"/>
            </a:pPr>
            <a:r>
              <a:rPr dirty="0"/>
              <a:t>Gold Rush (49ers</a:t>
            </a:r>
            <a:r>
              <a:rPr b="0" dirty="0"/>
              <a:t>) – San Francisco gangs</a:t>
            </a:r>
          </a:p>
          <a:p>
            <a:pPr marL="171450" indent="-171450">
              <a:buSzPct val="100000"/>
              <a:buFont typeface="Arial"/>
              <a:buChar char="•"/>
              <a:defRPr sz="1000"/>
            </a:pPr>
            <a:r>
              <a:rPr dirty="0"/>
              <a:t>Early problems of farming. </a:t>
            </a:r>
          </a:p>
          <a:p>
            <a:pPr marL="171450" indent="-171450">
              <a:buSzPct val="100000"/>
              <a:buFont typeface="Arial"/>
              <a:buChar char="•"/>
              <a:defRPr sz="1000"/>
            </a:pPr>
            <a:r>
              <a:rPr dirty="0"/>
              <a:t>Civil War</a:t>
            </a:r>
          </a:p>
          <a:p>
            <a:pPr marL="171450" indent="-171450">
              <a:buSzPct val="100000"/>
              <a:buFont typeface="Arial"/>
              <a:buChar char="•"/>
              <a:defRPr sz="1000" b="1"/>
            </a:pPr>
            <a:r>
              <a:rPr dirty="0"/>
              <a:t>Homestead Act 1862- </a:t>
            </a:r>
            <a:r>
              <a:rPr b="0" dirty="0"/>
              <a:t>160 acres, $10 plot</a:t>
            </a:r>
          </a:p>
          <a:p>
            <a:pPr marL="171450" indent="-171450">
              <a:buSzPct val="100000"/>
              <a:buFont typeface="Arial"/>
              <a:buChar char="•"/>
              <a:defRPr sz="1000" b="1"/>
            </a:pPr>
            <a:r>
              <a:rPr dirty="0"/>
              <a:t>Pacific Railroad Act 1862 </a:t>
            </a:r>
            <a:r>
              <a:rPr b="0" dirty="0"/>
              <a:t>– Built from both ends. Sold land along the track. </a:t>
            </a:r>
          </a:p>
          <a:p>
            <a:pPr marL="171450" indent="-171450">
              <a:buSzPct val="100000"/>
              <a:buFont typeface="Arial"/>
              <a:buChar char="•"/>
              <a:defRPr sz="1000" b="1"/>
            </a:pPr>
            <a:r>
              <a:rPr dirty="0"/>
              <a:t>Transcontinental Railway</a:t>
            </a:r>
            <a:r>
              <a:rPr b="0" dirty="0"/>
              <a:t>. +</a:t>
            </a:r>
            <a:r>
              <a:rPr b="0" dirty="0" err="1"/>
              <a:t>ve</a:t>
            </a:r>
            <a:r>
              <a:rPr b="0" dirty="0"/>
              <a:t> settlers, farmers. –</a:t>
            </a:r>
            <a:r>
              <a:rPr b="0" dirty="0" err="1"/>
              <a:t>ve</a:t>
            </a:r>
            <a:r>
              <a:rPr b="0" dirty="0"/>
              <a:t> for Indians.</a:t>
            </a:r>
          </a:p>
          <a:p>
            <a:pPr marL="171450" indent="-171450">
              <a:buSzPct val="100000"/>
              <a:buFont typeface="Arial"/>
              <a:buChar char="•"/>
              <a:defRPr sz="1000"/>
            </a:pPr>
            <a:r>
              <a:rPr dirty="0"/>
              <a:t>Homesteaders solved farming problems. </a:t>
            </a:r>
          </a:p>
          <a:p>
            <a:pPr marL="171450" indent="-171450">
              <a:buSzPct val="100000"/>
              <a:buFont typeface="Arial"/>
              <a:buChar char="•"/>
              <a:defRPr sz="1000" b="1"/>
            </a:pPr>
            <a:r>
              <a:rPr dirty="0"/>
              <a:t>Timber Culture Act </a:t>
            </a:r>
            <a:r>
              <a:rPr b="0" dirty="0"/>
              <a:t>1873</a:t>
            </a:r>
          </a:p>
          <a:p>
            <a:pPr marL="171450" indent="-171450">
              <a:buSzPct val="100000"/>
              <a:buFont typeface="Arial"/>
              <a:buChar char="•"/>
              <a:defRPr sz="1000" b="1"/>
            </a:pPr>
            <a:r>
              <a:rPr dirty="0" err="1"/>
              <a:t>Exoduster</a:t>
            </a:r>
            <a:r>
              <a:rPr dirty="0"/>
              <a:t> Movement </a:t>
            </a:r>
            <a:r>
              <a:rPr b="0" dirty="0"/>
              <a:t>1879 (Freed black slaves from S to Kansas</a:t>
            </a:r>
            <a:r>
              <a:rPr b="0" dirty="0" smtClean="0"/>
              <a:t>)</a:t>
            </a:r>
            <a:endParaRPr b="0" dirty="0"/>
          </a:p>
          <a:p>
            <a:pPr marL="171450" indent="-171450">
              <a:buSzPct val="100000"/>
              <a:buFont typeface="Arial"/>
              <a:buChar char="•"/>
              <a:defRPr sz="1000" b="1"/>
            </a:pPr>
            <a:r>
              <a:rPr dirty="0"/>
              <a:t>Oklahoma Land Rush- </a:t>
            </a:r>
            <a:r>
              <a:rPr b="0" dirty="0"/>
              <a:t>midday charge for plots of land. Whites took last Indian land in reservations. </a:t>
            </a:r>
          </a:p>
        </p:txBody>
      </p:sp>
      <p:sp>
        <p:nvSpPr>
          <p:cNvPr id="118" name="Shape 118"/>
          <p:cNvSpPr/>
          <p:nvPr/>
        </p:nvSpPr>
        <p:spPr>
          <a:xfrm>
            <a:off x="8229600" y="7088"/>
            <a:ext cx="3962400" cy="3031599"/>
          </a:xfrm>
          <a:prstGeom prst="rect">
            <a:avLst/>
          </a:prstGeom>
          <a:solidFill>
            <a:srgbClr val="FFFFFF"/>
          </a:solidFill>
          <a:ln>
            <a:solidFill>
              <a:srgbClr val="000000"/>
            </a:solidFill>
          </a:ln>
          <a:extLst>
            <a:ext uri="{C572A759-6A51-4108-AA02-DFA0A04FC94B}">
              <ma14:wrappingTextBoxFlag xmlns:ma14="http://schemas.microsoft.com/office/mac/drawingml/2011/main" xmlns="" val="1"/>
            </a:ext>
          </a:extLst>
        </p:spPr>
        <p:txBody>
          <a:bodyPr lIns="45719" rIns="45719">
            <a:spAutoFit/>
          </a:bodyPr>
          <a:lstStyle/>
          <a:p>
            <a:pPr algn="ctr">
              <a:defRPr sz="1100" b="1"/>
            </a:pPr>
            <a:r>
              <a:rPr dirty="0"/>
              <a:t>Plains Indians</a:t>
            </a:r>
          </a:p>
          <a:p>
            <a:pPr>
              <a:defRPr sz="1000" b="1"/>
            </a:pPr>
            <a:r>
              <a:rPr dirty="0"/>
              <a:t>Traditional way of life</a:t>
            </a:r>
          </a:p>
          <a:p>
            <a:pPr marL="171450" indent="-171450">
              <a:buSzPct val="100000"/>
              <a:buFont typeface="Arial"/>
              <a:buChar char="•"/>
              <a:defRPr sz="1000"/>
            </a:pPr>
            <a:r>
              <a:rPr dirty="0"/>
              <a:t>Tribes / bands/ warrior societies. </a:t>
            </a:r>
          </a:p>
          <a:p>
            <a:pPr marL="171450" indent="-171450">
              <a:buSzPct val="100000"/>
              <a:buFont typeface="Arial"/>
              <a:buChar char="•"/>
              <a:defRPr sz="1000"/>
            </a:pPr>
            <a:r>
              <a:rPr dirty="0"/>
              <a:t>Nomadic, Tipis</a:t>
            </a:r>
          </a:p>
          <a:p>
            <a:pPr marL="171450" indent="-171450">
              <a:buSzPct val="100000"/>
              <a:buFont typeface="Arial"/>
              <a:buChar char="•"/>
              <a:defRPr sz="1000"/>
            </a:pPr>
            <a:r>
              <a:rPr dirty="0"/>
              <a:t>Horses and Buffalo</a:t>
            </a:r>
          </a:p>
          <a:p>
            <a:pPr marL="171450" indent="-171450">
              <a:buSzPct val="100000"/>
              <a:buFont typeface="Arial"/>
              <a:buChar char="•"/>
              <a:defRPr sz="1000"/>
            </a:pPr>
            <a:r>
              <a:rPr dirty="0"/>
              <a:t>Scalping</a:t>
            </a:r>
          </a:p>
          <a:p>
            <a:pPr marL="171450" indent="-171450">
              <a:buSzPct val="100000"/>
              <a:buFont typeface="Arial"/>
              <a:buChar char="•"/>
              <a:defRPr sz="1000"/>
            </a:pPr>
            <a:r>
              <a:rPr dirty="0"/>
              <a:t>Counting Coup</a:t>
            </a:r>
          </a:p>
          <a:p>
            <a:pPr marL="171450" indent="-171450">
              <a:buSzPct val="100000"/>
              <a:buFont typeface="Arial"/>
              <a:buChar char="•"/>
              <a:defRPr sz="1000"/>
            </a:pPr>
            <a:r>
              <a:rPr dirty="0"/>
              <a:t>Spirits and sacred land</a:t>
            </a:r>
          </a:p>
          <a:p>
            <a:pPr>
              <a:defRPr sz="1000" b="1"/>
            </a:pPr>
            <a:r>
              <a:rPr dirty="0"/>
              <a:t>Impact of White Settlement</a:t>
            </a:r>
          </a:p>
          <a:p>
            <a:pPr marL="171450" indent="-171450">
              <a:buSzPct val="100000"/>
              <a:buFont typeface="Arial"/>
              <a:buChar char="•"/>
              <a:defRPr sz="1000"/>
            </a:pPr>
            <a:r>
              <a:rPr dirty="0"/>
              <a:t>Oregon Trail</a:t>
            </a:r>
          </a:p>
          <a:p>
            <a:pPr marL="171450" indent="-171450">
              <a:buSzPct val="100000"/>
              <a:buFont typeface="Arial"/>
              <a:buChar char="•"/>
              <a:defRPr sz="1000"/>
            </a:pPr>
            <a:r>
              <a:rPr dirty="0"/>
              <a:t>Gold Rush</a:t>
            </a:r>
          </a:p>
          <a:p>
            <a:pPr marL="171450" indent="-171450">
              <a:buSzPct val="100000"/>
              <a:buFont typeface="Arial"/>
              <a:buChar char="•"/>
              <a:defRPr sz="1000"/>
            </a:pPr>
            <a:r>
              <a:rPr dirty="0"/>
              <a:t>Railroads</a:t>
            </a:r>
          </a:p>
          <a:p>
            <a:pPr marL="171450" indent="-171450">
              <a:buSzPct val="100000"/>
              <a:buFont typeface="Arial"/>
              <a:buChar char="•"/>
              <a:defRPr sz="1000"/>
            </a:pPr>
            <a:r>
              <a:rPr dirty="0"/>
              <a:t>Cattle Industry</a:t>
            </a:r>
          </a:p>
          <a:p>
            <a:pPr marL="171450" indent="-171450">
              <a:buSzPct val="100000"/>
              <a:buFont typeface="Arial"/>
              <a:buChar char="•"/>
              <a:defRPr sz="1000"/>
            </a:pPr>
            <a:r>
              <a:rPr dirty="0"/>
              <a:t>Homestead Act</a:t>
            </a:r>
          </a:p>
          <a:p>
            <a:pPr>
              <a:defRPr sz="1000" b="1"/>
            </a:pPr>
            <a:r>
              <a:rPr dirty="0"/>
              <a:t>Changing government attitude</a:t>
            </a:r>
          </a:p>
          <a:p>
            <a:pPr marL="171450" indent="-171450">
              <a:buSzPct val="100000"/>
              <a:buFont typeface="Arial"/>
              <a:buChar char="•"/>
              <a:defRPr sz="1000"/>
            </a:pPr>
            <a:r>
              <a:rPr dirty="0"/>
              <a:t>Reservations</a:t>
            </a:r>
          </a:p>
          <a:p>
            <a:pPr marL="171450" indent="-171450">
              <a:buSzPct val="100000"/>
              <a:buFont typeface="Arial"/>
              <a:buChar char="•"/>
              <a:defRPr sz="1000"/>
            </a:pPr>
            <a:r>
              <a:rPr dirty="0"/>
              <a:t>Extermination of the Buffalo</a:t>
            </a:r>
          </a:p>
          <a:p>
            <a:pPr marL="171450" indent="-171450">
              <a:buSzPct val="100000"/>
              <a:buFont typeface="Arial"/>
              <a:buChar char="•"/>
              <a:defRPr sz="1000"/>
            </a:pPr>
            <a:r>
              <a:rPr dirty="0"/>
              <a:t>Dawes </a:t>
            </a:r>
            <a:r>
              <a:rPr dirty="0" smtClean="0"/>
              <a:t>Act</a:t>
            </a:r>
            <a:endParaRPr dirty="0"/>
          </a:p>
          <a:p>
            <a:pPr marL="171450" indent="-171450">
              <a:buSzPct val="100000"/>
              <a:buFont typeface="Arial"/>
              <a:buChar char="•"/>
              <a:defRPr sz="1000"/>
            </a:pPr>
            <a:r>
              <a:rPr dirty="0"/>
              <a:t>End of the Indian Frontier 1890. </a:t>
            </a:r>
          </a:p>
        </p:txBody>
      </p:sp>
      <p:sp>
        <p:nvSpPr>
          <p:cNvPr id="119" name="Shape 119"/>
          <p:cNvSpPr/>
          <p:nvPr/>
        </p:nvSpPr>
        <p:spPr>
          <a:xfrm>
            <a:off x="5056909" y="3653837"/>
            <a:ext cx="3124201" cy="2640966"/>
          </a:xfrm>
          <a:prstGeom prst="rect">
            <a:avLst/>
          </a:prstGeom>
          <a:solidFill>
            <a:srgbClr val="FFFFFF"/>
          </a:solidFill>
          <a:ln>
            <a:solidFill>
              <a:srgbClr val="000000"/>
            </a:solidFill>
          </a:ln>
          <a:extLst>
            <a:ext uri="{C572A759-6A51-4108-AA02-DFA0A04FC94B}">
              <ma14:wrappingTextBoxFlag xmlns:ma14="http://schemas.microsoft.com/office/mac/drawingml/2011/main" xmlns="" val="1"/>
            </a:ext>
          </a:extLst>
        </p:spPr>
        <p:txBody>
          <a:bodyPr lIns="45719" rIns="45719">
            <a:spAutoFit/>
          </a:bodyPr>
          <a:lstStyle/>
          <a:p>
            <a:pPr algn="ctr">
              <a:defRPr sz="1100" b="1"/>
            </a:pPr>
            <a:r>
              <a:t>Government Laws</a:t>
            </a:r>
          </a:p>
          <a:p>
            <a:pPr>
              <a:defRPr sz="1100" b="1"/>
            </a:pPr>
            <a:r>
              <a:t>1830. </a:t>
            </a:r>
            <a:r>
              <a:rPr sz="1000"/>
              <a:t>Indian Removal Act</a:t>
            </a:r>
            <a:r>
              <a:rPr sz="1000" b="0"/>
              <a:t> - Moved from East to the Great Plains</a:t>
            </a:r>
          </a:p>
          <a:p>
            <a:pPr>
              <a:defRPr sz="1000" b="1"/>
            </a:pPr>
            <a:r>
              <a:t>1834. Indian Trade and Intercourse Act </a:t>
            </a:r>
            <a:r>
              <a:rPr b="0"/>
              <a:t>– permanent Indian Frontier set up</a:t>
            </a:r>
          </a:p>
          <a:p>
            <a:pPr>
              <a:defRPr sz="1000"/>
            </a:pPr>
            <a:r>
              <a:t>1851. </a:t>
            </a:r>
            <a:r>
              <a:rPr b="1"/>
              <a:t>Indian Appropriation Act</a:t>
            </a:r>
            <a:r>
              <a:t>- set up reservations to ‘civilise’ the Indians, as whites wanted more land. </a:t>
            </a:r>
            <a:endParaRPr b="1"/>
          </a:p>
          <a:p>
            <a:pPr>
              <a:defRPr sz="1000" b="1"/>
            </a:pPr>
            <a:r>
              <a:t>1851. Fort Laramie Treaty – </a:t>
            </a:r>
            <a:r>
              <a:rPr b="0"/>
              <a:t>to solve conflict between whites on the Oregon Trail and Indians</a:t>
            </a:r>
          </a:p>
          <a:p>
            <a:pPr>
              <a:defRPr sz="1000" b="1"/>
            </a:pPr>
            <a:r>
              <a:t>1868. President Grant’s Peace Policy – </a:t>
            </a:r>
            <a:r>
              <a:rPr b="0"/>
              <a:t>Improve reservations, but Indians seen as hostile if didn’t go.</a:t>
            </a:r>
          </a:p>
          <a:p>
            <a:pPr>
              <a:defRPr sz="1000" b="1"/>
            </a:pPr>
            <a:r>
              <a:t>1868. </a:t>
            </a:r>
            <a:r>
              <a:rPr b="0"/>
              <a:t> </a:t>
            </a:r>
            <a:r>
              <a:t>2</a:t>
            </a:r>
            <a:r>
              <a:rPr baseline="30000"/>
              <a:t>nd</a:t>
            </a:r>
            <a:r>
              <a:t> Fort Laramie Treaty – </a:t>
            </a:r>
            <a:r>
              <a:rPr b="0"/>
              <a:t>Closed Boseman Trail and Sioux move to the Great Sioux Reservation. </a:t>
            </a:r>
          </a:p>
          <a:p>
            <a:pPr>
              <a:defRPr sz="1000" b="1"/>
            </a:pPr>
            <a:r>
              <a:t>1871. Indian Appropriation Act</a:t>
            </a:r>
            <a:r>
              <a:rPr b="0"/>
              <a:t> – No longer treat Indians as separate nations .</a:t>
            </a:r>
          </a:p>
          <a:p>
            <a:pPr>
              <a:defRPr sz="1000" b="1"/>
            </a:pPr>
            <a:r>
              <a:t>1887. Dawes Act</a:t>
            </a:r>
            <a:r>
              <a:rPr b="0"/>
              <a:t>- Divide up reservations into 160  acre plots for Indian families.</a:t>
            </a:r>
          </a:p>
        </p:txBody>
      </p:sp>
      <p:sp>
        <p:nvSpPr>
          <p:cNvPr id="120" name="Shape 120"/>
          <p:cNvSpPr/>
          <p:nvPr/>
        </p:nvSpPr>
        <p:spPr>
          <a:xfrm>
            <a:off x="8229600" y="3338769"/>
            <a:ext cx="3962401" cy="3504566"/>
          </a:xfrm>
          <a:prstGeom prst="rect">
            <a:avLst/>
          </a:prstGeom>
          <a:solidFill>
            <a:srgbClr val="FFFFFF"/>
          </a:solidFill>
          <a:ln>
            <a:solidFill>
              <a:srgbClr val="000000"/>
            </a:solidFill>
          </a:ln>
          <a:extLst>
            <a:ext uri="{C572A759-6A51-4108-AA02-DFA0A04FC94B}">
              <ma14:wrappingTextBoxFlag xmlns:ma14="http://schemas.microsoft.com/office/mac/drawingml/2011/main" xmlns="" val="1"/>
            </a:ext>
          </a:extLst>
        </p:spPr>
        <p:txBody>
          <a:bodyPr lIns="45719" rIns="45719">
            <a:spAutoFit/>
          </a:bodyPr>
          <a:lstStyle/>
          <a:p>
            <a:pPr algn="ctr">
              <a:defRPr sz="1600" b="1"/>
            </a:pPr>
            <a:r>
              <a:t>Indian Wars</a:t>
            </a:r>
          </a:p>
          <a:p>
            <a:pPr>
              <a:defRPr sz="1400" b="1"/>
            </a:pPr>
            <a:r>
              <a:t>1862. Little Crow’s War</a:t>
            </a:r>
            <a:r>
              <a:rPr b="0"/>
              <a:t>. Indians starving on reservations. Fought back.</a:t>
            </a:r>
          </a:p>
          <a:p>
            <a:pPr>
              <a:defRPr sz="1400" b="1"/>
            </a:pPr>
            <a:r>
              <a:t>1864. Sand Creek Massacre</a:t>
            </a:r>
            <a:r>
              <a:rPr b="0"/>
              <a:t> – Cheyenne killed in their camp after attacking wagon trains. White flag. </a:t>
            </a:r>
          </a:p>
          <a:p>
            <a:pPr>
              <a:defRPr sz="1400" b="1"/>
            </a:pPr>
            <a:r>
              <a:t>1866. Red Cloud’s War</a:t>
            </a:r>
            <a:r>
              <a:rPr b="0"/>
              <a:t>. Gold found in Black Hills. Indians attacked miners crossing their land on Bozeman Trail. Indians won. Led to 2</a:t>
            </a:r>
            <a:r>
              <a:rPr b="0" baseline="30000"/>
              <a:t>nd</a:t>
            </a:r>
            <a:r>
              <a:rPr b="0"/>
              <a:t> FL Treaty. </a:t>
            </a:r>
          </a:p>
          <a:p>
            <a:pPr>
              <a:defRPr sz="1400" b="1"/>
            </a:pPr>
            <a:r>
              <a:t>1876. Battle of Little Big Horn –</a:t>
            </a:r>
            <a:r>
              <a:rPr b="0"/>
              <a:t> the Sioux beat and killed General George Custer. (part of Great Sioux Wars)</a:t>
            </a:r>
          </a:p>
          <a:p>
            <a:pPr marL="228600" indent="-228600">
              <a:buSzPct val="100000"/>
              <a:buAutoNum type="arabicPeriod" startAt="1890"/>
              <a:defRPr sz="1400" b="1"/>
            </a:pPr>
            <a:r>
              <a:t>. Wounded Knee – </a:t>
            </a:r>
            <a:r>
              <a:rPr b="0"/>
              <a:t>250 Indians</a:t>
            </a:r>
          </a:p>
          <a:p>
            <a:pPr>
              <a:defRPr sz="1400"/>
            </a:pPr>
            <a:r>
              <a:t>killed when doing the Ghost dance. </a:t>
            </a:r>
          </a:p>
          <a:p>
            <a:pPr>
              <a:defRPr sz="1000" b="1"/>
            </a:pPr>
            <a:endParaRPr/>
          </a:p>
          <a:p>
            <a:pPr algn="ctr">
              <a:defRPr sz="1100" b="1"/>
            </a:pPr>
            <a:r>
              <a:t>L</a:t>
            </a:r>
            <a:r>
              <a:rPr b="0"/>
              <a:t>ivid </a:t>
            </a:r>
            <a:r>
              <a:t>S</a:t>
            </a:r>
            <a:r>
              <a:rPr b="0"/>
              <a:t>ioux </a:t>
            </a:r>
            <a:r>
              <a:t>R</a:t>
            </a:r>
            <a:r>
              <a:rPr b="0"/>
              <a:t>etaliated </a:t>
            </a:r>
            <a:r>
              <a:t>B</a:t>
            </a:r>
            <a:r>
              <a:rPr b="0"/>
              <a:t>ack (at) </a:t>
            </a:r>
            <a:r>
              <a:t>W</a:t>
            </a:r>
            <a:r>
              <a:rPr b="0"/>
              <a:t>hites</a:t>
            </a:r>
            <a:r>
              <a:rPr sz="1200" b="0"/>
              <a:t>.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0" y="-1"/>
            <a:ext cx="7024686" cy="5663566"/>
          </a:xfrm>
          <a:prstGeom prst="rect">
            <a:avLst/>
          </a:prstGeom>
          <a:solidFill>
            <a:srgbClr val="FFFFFF"/>
          </a:solidFill>
          <a:ln>
            <a:solidFill>
              <a:srgbClr val="000000"/>
            </a:solidFill>
          </a:ln>
          <a:extLst>
            <a:ext uri="{C572A759-6A51-4108-AA02-DFA0A04FC94B}">
              <ma14:wrappingTextBoxFlag xmlns:ma14="http://schemas.microsoft.com/office/mac/drawingml/2011/main" xmlns="" val="1"/>
            </a:ext>
          </a:extLst>
        </p:spPr>
        <p:txBody>
          <a:bodyPr lIns="45719" rIns="45719">
            <a:spAutoFit/>
          </a:bodyPr>
          <a:lstStyle/>
          <a:p>
            <a:pPr algn="ctr">
              <a:defRPr sz="2800" b="1"/>
            </a:pPr>
            <a:r>
              <a:t>Indian Wars</a:t>
            </a:r>
          </a:p>
          <a:p>
            <a:pPr>
              <a:defRPr sz="2400" b="1"/>
            </a:pPr>
            <a:r>
              <a:t>1862. Little Crow’s War</a:t>
            </a:r>
            <a:r>
              <a:rPr b="0"/>
              <a:t>. Indians starving on reservations. Fought back.</a:t>
            </a:r>
          </a:p>
          <a:p>
            <a:pPr>
              <a:defRPr sz="2400" b="1"/>
            </a:pPr>
            <a:r>
              <a:t>1864-67. Cheyenne Wars and Sand Creek Massacre</a:t>
            </a:r>
            <a:r>
              <a:rPr b="0"/>
              <a:t> – Cheyenne killed in their camp after attacking wagon trains. White flag. </a:t>
            </a:r>
          </a:p>
          <a:p>
            <a:pPr>
              <a:defRPr sz="2400" b="1"/>
            </a:pPr>
            <a:r>
              <a:t>1866. Red Cloud’s War</a:t>
            </a:r>
            <a:r>
              <a:rPr b="0"/>
              <a:t>. Gold found in Black Hills. Indians attacked miners crossing their land on Bozeman Trail. Indians won. Led to 2</a:t>
            </a:r>
            <a:r>
              <a:rPr b="0" baseline="30000"/>
              <a:t>nd</a:t>
            </a:r>
            <a:r>
              <a:rPr b="0"/>
              <a:t> FL Treaty. </a:t>
            </a:r>
          </a:p>
          <a:p>
            <a:pPr>
              <a:defRPr sz="2400" b="1"/>
            </a:pPr>
            <a:r>
              <a:t>1876. Battle of Little Big Horn –</a:t>
            </a:r>
            <a:r>
              <a:rPr b="0"/>
              <a:t> the Sioux beat and killed General George Custer. (part of Great Sioux Wars)</a:t>
            </a:r>
          </a:p>
          <a:p>
            <a:pPr marL="228600" indent="-228600">
              <a:buSzPct val="100000"/>
              <a:buAutoNum type="arabicPeriod" startAt="1890"/>
              <a:defRPr sz="2400" b="1"/>
            </a:pPr>
            <a:r>
              <a:t>. Wounded Knee – </a:t>
            </a:r>
            <a:r>
              <a:rPr b="0"/>
              <a:t>250 Indians killed when doing the Ghost dance. </a:t>
            </a:r>
          </a:p>
          <a:p>
            <a:pPr>
              <a:defRPr sz="1600" b="1"/>
            </a:pPr>
            <a:endParaRPr b="0"/>
          </a:p>
          <a:p>
            <a:pPr algn="ctr">
              <a:defRPr b="1"/>
            </a:pPr>
            <a:r>
              <a:t>L</a:t>
            </a:r>
            <a:r>
              <a:rPr b="0"/>
              <a:t>ivid </a:t>
            </a:r>
            <a:r>
              <a:t>S</a:t>
            </a:r>
            <a:r>
              <a:rPr b="0"/>
              <a:t>ioux </a:t>
            </a:r>
            <a:r>
              <a:t>R</a:t>
            </a:r>
            <a:r>
              <a:rPr b="0"/>
              <a:t>etaliated </a:t>
            </a:r>
            <a:r>
              <a:t>B</a:t>
            </a:r>
            <a:r>
              <a:rPr b="0"/>
              <a:t>ack (at) </a:t>
            </a:r>
            <a:r>
              <a:t>W</a:t>
            </a:r>
            <a:r>
              <a:rPr b="0"/>
              <a:t>hites</a:t>
            </a:r>
            <a:r>
              <a:rPr sz="2000" b="0"/>
              <a:t>. </a:t>
            </a:r>
          </a:p>
        </p:txBody>
      </p:sp>
      <p:graphicFrame>
        <p:nvGraphicFramePr>
          <p:cNvPr id="123" name="Table 123"/>
          <p:cNvGraphicFramePr/>
          <p:nvPr/>
        </p:nvGraphicFramePr>
        <p:xfrm>
          <a:off x="7024685" y="0"/>
          <a:ext cx="5167313" cy="6559537"/>
        </p:xfrm>
        <a:graphic>
          <a:graphicData uri="http://schemas.openxmlformats.org/drawingml/2006/table">
            <a:tbl>
              <a:tblPr>
                <a:tableStyleId>{4C3C2611-4C71-4FC5-86AE-919BDF0F9419}</a:tableStyleId>
              </a:tblPr>
              <a:tblGrid>
                <a:gridCol w="3047914"/>
                <a:gridCol w="2119399"/>
              </a:tblGrid>
              <a:tr h="475325">
                <a:tc>
                  <a:txBody>
                    <a:bodyPr/>
                    <a:lstStyle/>
                    <a:p>
                      <a:pPr algn="ctr">
                        <a:defRPr sz="1800"/>
                      </a:pPr>
                      <a:r>
                        <a:rPr sz="1200" b="1">
                          <a:latin typeface="Comic Sans MS"/>
                          <a:ea typeface="Comic Sans MS"/>
                          <a:cs typeface="Comic Sans MS"/>
                          <a:sym typeface="Comic Sans MS"/>
                        </a:rPr>
                        <a:t>Event</a:t>
                      </a:r>
                    </a:p>
                  </a:txBody>
                  <a:tcPr marL="45718" marR="45718" marT="45718" marB="45718" anchor="ctr" horzOverflow="overflow"/>
                </a:tc>
                <a:tc>
                  <a:txBody>
                    <a:bodyPr/>
                    <a:lstStyle/>
                    <a:p>
                      <a:pPr algn="ctr">
                        <a:defRPr sz="1800"/>
                      </a:pPr>
                      <a:r>
                        <a:rPr sz="1200" b="1">
                          <a:latin typeface="Comic Sans MS"/>
                          <a:ea typeface="Comic Sans MS"/>
                          <a:cs typeface="Comic Sans MS"/>
                          <a:sym typeface="Comic Sans MS"/>
                        </a:rPr>
                        <a:t>Individuals</a:t>
                      </a:r>
                    </a:p>
                  </a:txBody>
                  <a:tcPr marL="45718" marR="45718" marT="45718" marB="45718" anchor="ctr" horzOverflow="overflow"/>
                </a:tc>
              </a:tr>
              <a:tr h="1045723">
                <a:tc>
                  <a:txBody>
                    <a:bodyPr/>
                    <a:lstStyle/>
                    <a:p>
                      <a:pPr algn="ctr">
                        <a:defRPr sz="1400" b="1">
                          <a:latin typeface="Comic Sans MS"/>
                          <a:ea typeface="Comic Sans MS"/>
                          <a:cs typeface="Comic Sans MS"/>
                          <a:sym typeface="Comic Sans MS"/>
                        </a:defRPr>
                      </a:pPr>
                      <a:r>
                        <a:t>1861-62</a:t>
                      </a:r>
                      <a:r>
                        <a:rPr b="0"/>
                        <a:t>- Little Crows War</a:t>
                      </a:r>
                    </a:p>
                  </a:txBody>
                  <a:tcPr marL="45718" marR="45718" marT="45718" marB="45718" horzOverflow="overflow"/>
                </a:tc>
                <a:tc>
                  <a:txBody>
                    <a:bodyPr/>
                    <a:lstStyle/>
                    <a:p>
                      <a:pPr algn="l">
                        <a:defRPr sz="1800"/>
                      </a:pPr>
                      <a:r>
                        <a:rPr sz="1200">
                          <a:latin typeface="Comic Sans MS"/>
                          <a:ea typeface="Comic Sans MS"/>
                          <a:cs typeface="Comic Sans MS"/>
                          <a:sym typeface="Comic Sans MS"/>
                        </a:rPr>
                        <a:t>Little Crow</a:t>
                      </a:r>
                    </a:p>
                  </a:txBody>
                  <a:tcPr marL="45718" marR="45718" marT="45718" marB="45718" horzOverflow="overflow"/>
                </a:tc>
              </a:tr>
              <a:tr h="1204167">
                <a:tc>
                  <a:txBody>
                    <a:bodyPr/>
                    <a:lstStyle/>
                    <a:p>
                      <a:pPr algn="ctr">
                        <a:defRPr sz="1400" b="1">
                          <a:latin typeface="Comic Sans MS"/>
                          <a:ea typeface="Comic Sans MS"/>
                          <a:cs typeface="Comic Sans MS"/>
                          <a:sym typeface="Comic Sans MS"/>
                        </a:defRPr>
                      </a:pPr>
                      <a:r>
                        <a:t>1864-</a:t>
                      </a:r>
                      <a:r>
                        <a:rPr b="0"/>
                        <a:t> Sand Creek Massacre</a:t>
                      </a:r>
                    </a:p>
                  </a:txBody>
                  <a:tcPr marL="45718" marR="45718" marT="45718" marB="45718" horzOverflow="overflow"/>
                </a:tc>
                <a:tc>
                  <a:txBody>
                    <a:bodyPr/>
                    <a:lstStyle/>
                    <a:p>
                      <a:pPr algn="l">
                        <a:defRPr sz="1800"/>
                      </a:pPr>
                      <a:r>
                        <a:rPr sz="1200">
                          <a:latin typeface="Comic Sans MS"/>
                          <a:ea typeface="Comic Sans MS"/>
                          <a:cs typeface="Comic Sans MS"/>
                          <a:sym typeface="Comic Sans MS"/>
                        </a:rPr>
                        <a:t>Black Kettle 
Colonel Chivington</a:t>
                      </a:r>
                    </a:p>
                  </a:txBody>
                  <a:tcPr marL="45718" marR="45718" marT="45718" marB="45718" horzOverflow="overflow"/>
                </a:tc>
              </a:tr>
              <a:tr h="1204167">
                <a:tc>
                  <a:txBody>
                    <a:bodyPr/>
                    <a:lstStyle/>
                    <a:p>
                      <a:pPr algn="ctr">
                        <a:defRPr sz="1400" b="1">
                          <a:latin typeface="Comic Sans MS"/>
                          <a:ea typeface="Comic Sans MS"/>
                          <a:cs typeface="Comic Sans MS"/>
                          <a:sym typeface="Comic Sans MS"/>
                        </a:defRPr>
                      </a:pPr>
                      <a:r>
                        <a:t>1866-68</a:t>
                      </a:r>
                      <a:r>
                        <a:rPr b="0"/>
                        <a:t>- Red Cloud’s War </a:t>
                      </a:r>
                    </a:p>
                  </a:txBody>
                  <a:tcPr marL="45718" marR="45718" marT="45718" marB="45718" horzOverflow="overflow"/>
                </a:tc>
                <a:tc>
                  <a:txBody>
                    <a:bodyPr/>
                    <a:lstStyle/>
                    <a:p>
                      <a:pPr algn="l">
                        <a:defRPr sz="1800"/>
                      </a:pPr>
                      <a:r>
                        <a:rPr sz="1200">
                          <a:latin typeface="Comic Sans MS"/>
                          <a:ea typeface="Comic Sans MS"/>
                          <a:cs typeface="Comic Sans MS"/>
                          <a:sym typeface="Comic Sans MS"/>
                        </a:rPr>
                        <a:t>Red Cloud 
Sitting Bull 
Crazy Horse </a:t>
                      </a:r>
                    </a:p>
                  </a:txBody>
                  <a:tcPr marL="45718" marR="45718" marT="45718" marB="45718" horzOverflow="overflow"/>
                </a:tc>
              </a:tr>
              <a:tr h="1425988">
                <a:tc>
                  <a:txBody>
                    <a:bodyPr/>
                    <a:lstStyle/>
                    <a:p>
                      <a:pPr algn="ctr">
                        <a:defRPr sz="1400" b="1">
                          <a:latin typeface="Comic Sans MS"/>
                          <a:ea typeface="Comic Sans MS"/>
                          <a:cs typeface="Comic Sans MS"/>
                          <a:sym typeface="Comic Sans MS"/>
                        </a:defRPr>
                      </a:pPr>
                      <a:r>
                        <a:t>1876-</a:t>
                      </a:r>
                      <a:r>
                        <a:rPr b="0"/>
                        <a:t> Battle of Little Bighorn </a:t>
                      </a:r>
                    </a:p>
                  </a:txBody>
                  <a:tcPr marL="45718" marR="45718" marT="45718" marB="45718" horzOverflow="overflow"/>
                </a:tc>
                <a:tc>
                  <a:txBody>
                    <a:bodyPr/>
                    <a:lstStyle/>
                    <a:p>
                      <a:pPr algn="l">
                        <a:defRPr sz="1800"/>
                      </a:pPr>
                      <a:r>
                        <a:rPr sz="1200">
                          <a:latin typeface="Comic Sans MS"/>
                          <a:ea typeface="Comic Sans MS"/>
                          <a:cs typeface="Comic Sans MS"/>
                          <a:sym typeface="Comic Sans MS"/>
                        </a:rPr>
                        <a:t>General Sheridan 
Lieutenant Colonel  Custer
Sitting Bull 
Crazy Horse</a:t>
                      </a:r>
                    </a:p>
                  </a:txBody>
                  <a:tcPr marL="45718" marR="45718" marT="45718" marB="45718" horzOverflow="overflow"/>
                </a:tc>
              </a:tr>
              <a:tr h="1204167">
                <a:tc>
                  <a:txBody>
                    <a:bodyPr/>
                    <a:lstStyle/>
                    <a:p>
                      <a:pPr algn="ctr">
                        <a:defRPr sz="1400" b="1">
                          <a:latin typeface="Comic Sans MS"/>
                          <a:ea typeface="Comic Sans MS"/>
                          <a:cs typeface="Comic Sans MS"/>
                          <a:sym typeface="Comic Sans MS"/>
                        </a:defRPr>
                      </a:pPr>
                      <a:r>
                        <a:t>1890-</a:t>
                      </a:r>
                      <a:r>
                        <a:rPr b="0"/>
                        <a:t> Ghost Dance and the Wounded Knee massacre </a:t>
                      </a:r>
                    </a:p>
                  </a:txBody>
                  <a:tcPr marL="45718" marR="45718" marT="45718" marB="45718" horzOverflow="overflow"/>
                </a:tc>
                <a:tc>
                  <a:txBody>
                    <a:bodyPr/>
                    <a:lstStyle/>
                    <a:p>
                      <a:pPr algn="l">
                        <a:defRPr sz="1800"/>
                      </a:pPr>
                      <a:r>
                        <a:rPr sz="1200">
                          <a:latin typeface="Comic Sans MS"/>
                          <a:ea typeface="Comic Sans MS"/>
                          <a:cs typeface="Comic Sans MS"/>
                          <a:sym typeface="Comic Sans MS"/>
                        </a:rPr>
                        <a:t>Sitting Bull
Big Foot Band </a:t>
                      </a:r>
                    </a:p>
                  </a:txBody>
                  <a:tcPr marL="45718" marR="45718" marT="45718" marB="45718" horzOverflow="overflow"/>
                </a:tc>
              </a:tr>
            </a:tbl>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p:nvPr/>
        </p:nvSpPr>
        <p:spPr>
          <a:xfrm>
            <a:off x="-2" y="0"/>
            <a:ext cx="7572376" cy="675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b="1"/>
            </a:pPr>
            <a:r>
              <a:t>1862. Little Crow’s War</a:t>
            </a:r>
            <a:r>
              <a:rPr b="0"/>
              <a:t>. Indians starving on reservations. Fought back.</a:t>
            </a:r>
          </a:p>
        </p:txBody>
      </p:sp>
      <p:sp>
        <p:nvSpPr>
          <p:cNvPr id="126" name="Shape 126"/>
          <p:cNvSpPr/>
          <p:nvPr/>
        </p:nvSpPr>
        <p:spPr>
          <a:xfrm>
            <a:off x="-2" y="531494"/>
            <a:ext cx="7158040" cy="7025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pPr>
            <a:r>
              <a:t>Causes</a:t>
            </a:r>
          </a:p>
          <a:p>
            <a:r>
              <a:t>Little Crow was the leader of around 12,000 Santee Sioux who were moved onto a reservation, promised $1.4 million and an annuity of $80,000 for 24 million acres of land. However until the tribe paid debts owed to traders of $200,000 the government sent them no money. In 1858 they had to give away half the reservation to pay these debts. Due to pests devastating their crops, agents charging huge amounts for food and a delay in the payments, by August 1862 the tribe were starving. </a:t>
            </a:r>
          </a:p>
          <a:p>
            <a:pPr>
              <a:defRPr b="1"/>
            </a:pPr>
            <a:r>
              <a:t>Narrative</a:t>
            </a:r>
          </a:p>
          <a:p>
            <a:r>
              <a:t>At first Little Crow tried to restrain his people but young warriors (called Dog Soldiers) believed they needed to take their land back to feed the people. So they attacked government warehouses, taking food and burning the buildings, killing over 700 settlers, agency workers and the soldiers sent to deal with them. But the victory was only temporary.</a:t>
            </a:r>
          </a:p>
          <a:p>
            <a:pPr>
              <a:defRPr b="1"/>
            </a:pPr>
            <a:r>
              <a:t>Consequences</a:t>
            </a:r>
          </a:p>
          <a:p>
            <a:r>
              <a:t> By October the war was over. White settlers wanted the Sioux punished – 400 were put on trial, they were sentenced to death with no evidence of their guilt. Only 38 were executed after Lincoln intervened. The 2000 Sioux left were punished by being moved to a smaller, barren reservation with no clean water. Nearly 400 died in the first winter. Chief Sitting Bull visited during this time of hardship and the situation he found there affected his attitude to the white settlers and authorities.</a:t>
            </a:r>
          </a:p>
        </p:txBody>
      </p:sp>
      <p:sp>
        <p:nvSpPr>
          <p:cNvPr id="127" name="Shape 127"/>
          <p:cNvSpPr/>
          <p:nvPr/>
        </p:nvSpPr>
        <p:spPr>
          <a:xfrm>
            <a:off x="7300913" y="128588"/>
            <a:ext cx="4614863" cy="4625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Summarise the causes in 3 sentences </a:t>
            </a:r>
          </a:p>
          <a:p>
            <a:endParaRPr/>
          </a:p>
          <a:p>
            <a:endParaRPr/>
          </a:p>
          <a:p>
            <a:endParaRPr/>
          </a:p>
          <a:p>
            <a:endParaRPr/>
          </a:p>
          <a:p>
            <a:endParaRPr/>
          </a:p>
          <a:p>
            <a:endParaRPr/>
          </a:p>
          <a:p>
            <a:endParaRPr/>
          </a:p>
          <a:p>
            <a:endParaRPr/>
          </a:p>
          <a:p>
            <a:r>
              <a:t>Summarise the Narrative in 3 sentences</a:t>
            </a:r>
          </a:p>
          <a:p>
            <a:endParaRPr/>
          </a:p>
          <a:p>
            <a:endParaRPr/>
          </a:p>
          <a:p>
            <a:endParaRPr/>
          </a:p>
          <a:p>
            <a:endParaRPr/>
          </a:p>
          <a:p>
            <a:endParaRPr/>
          </a:p>
          <a:p>
            <a:endParaRPr/>
          </a:p>
          <a:p>
            <a:r>
              <a:t>Summarise the consequences in 3 sentences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p:nvPr/>
        </p:nvSpPr>
        <p:spPr>
          <a:xfrm>
            <a:off x="-2" y="0"/>
            <a:ext cx="7572376" cy="675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b="1"/>
            </a:pPr>
            <a:r>
              <a:t>1864-67 . Cheyenne War and Sand Creek Massacre</a:t>
            </a:r>
            <a:r>
              <a:rPr b="0"/>
              <a:t> – Cheyenne killed in their camp after attacking wagon trains. White flag. </a:t>
            </a:r>
          </a:p>
        </p:txBody>
      </p:sp>
      <p:sp>
        <p:nvSpPr>
          <p:cNvPr id="130" name="Shape 130"/>
          <p:cNvSpPr/>
          <p:nvPr/>
        </p:nvSpPr>
        <p:spPr>
          <a:xfrm>
            <a:off x="-2" y="531494"/>
            <a:ext cx="9758366" cy="6758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pPr>
            <a:r>
              <a:t>Causes</a:t>
            </a:r>
          </a:p>
          <a:p>
            <a:r>
              <a:t>War on the Southern Plains was sparked by the discovery of gold at Pikes Peak in Colorado in 1859. The thousands of miners who travelled west demanded that the government do something about the Arapaho, Cheyenne and Kiowa. Under the Fort Laramie Treaty the area had been set up as their hunting ground, white Americans were allowed to cross but not settle. The Indians saw the mining settlement as breaking the treaty and were worried about the impact on the buffalo.</a:t>
            </a:r>
          </a:p>
          <a:p>
            <a:pPr>
              <a:defRPr b="1"/>
            </a:pPr>
            <a:r>
              <a:t>Narrative</a:t>
            </a:r>
          </a:p>
          <a:p>
            <a:r>
              <a:t>The government tried to negotiate by giving the tribes </a:t>
            </a:r>
            <a:r>
              <a:rPr b="1"/>
              <a:t>a smaller reservation </a:t>
            </a:r>
            <a:r>
              <a:t>without a hunting ground. A Cheyenne chief Black Kettle signed the treaty but not all of the tribes accepted the terms and fighting broke out. </a:t>
            </a:r>
          </a:p>
          <a:p>
            <a:r>
              <a:t> On 29 November 1864 a force of 1000 men led by </a:t>
            </a:r>
            <a:r>
              <a:rPr b="1"/>
              <a:t>Colonel John M. Chivington </a:t>
            </a:r>
            <a:r>
              <a:t>attacked a Cheyenne village at Sand Creek. Black Kettle was flying a white flag as he thought the peace was in effect, Chivington did not. The US soldiers killed over 150 men, women and children and mutilated their bodies. Some white Americans treated Chivington as a hero, but others called it ‘the foulest and most unjustifiable crime in the annals of America’. </a:t>
            </a:r>
            <a:r>
              <a:rPr b="1"/>
              <a:t>The other Plains Indians attacked settlements across Kansas in retaliation.                                                                                                                </a:t>
            </a:r>
          </a:p>
          <a:p>
            <a:r>
              <a:t>                                                          </a:t>
            </a:r>
            <a:r>
              <a:rPr b="1"/>
              <a:t>Consequences</a:t>
            </a:r>
          </a:p>
          <a:p>
            <a:r>
              <a:t>The Medicine Lodge Treaty 1867 – the Arapaho, Cheyenne and Kiowa were given a choice to move onto a new reservation in Indian Territory (now Oklahoma) or be treated as hostile. Most chiefs signed and many moved. Battle of Washita 1868 – Black Kettle and a group who did not agree to the treaty were defeated by the seventh Cavalry, led by George Custer. Violence carried on, with Indians attacking people who were killing the buffalo, but ended when the army started using rifles with telescopic lenses.</a:t>
            </a:r>
          </a:p>
        </p:txBody>
      </p:sp>
      <p:sp>
        <p:nvSpPr>
          <p:cNvPr id="131" name="Shape 131"/>
          <p:cNvSpPr/>
          <p:nvPr/>
        </p:nvSpPr>
        <p:spPr>
          <a:xfrm>
            <a:off x="9872663" y="497919"/>
            <a:ext cx="2319337" cy="5425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Why are the following dates important? </a:t>
            </a:r>
          </a:p>
          <a:p>
            <a:r>
              <a:t>1859</a:t>
            </a:r>
          </a:p>
          <a:p>
            <a:endParaRPr/>
          </a:p>
          <a:p>
            <a:endParaRPr/>
          </a:p>
          <a:p>
            <a:endParaRPr/>
          </a:p>
          <a:p>
            <a:r>
              <a:t>1864</a:t>
            </a:r>
          </a:p>
          <a:p>
            <a:endParaRPr/>
          </a:p>
          <a:p>
            <a:endParaRPr/>
          </a:p>
          <a:p>
            <a:endParaRPr/>
          </a:p>
          <a:p>
            <a:endParaRPr/>
          </a:p>
          <a:p>
            <a:endParaRPr/>
          </a:p>
          <a:p>
            <a:r>
              <a:t>1867</a:t>
            </a:r>
          </a:p>
          <a:p>
            <a:endParaRPr/>
          </a:p>
          <a:p>
            <a:endParaRPr/>
          </a:p>
          <a:p>
            <a:endParaRPr/>
          </a:p>
          <a:p>
            <a:endParaRPr/>
          </a:p>
          <a:p>
            <a:endParaRPr/>
          </a:p>
          <a:p>
            <a:r>
              <a:t>1868</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p:nvPr/>
        </p:nvSpPr>
        <p:spPr>
          <a:xfrm>
            <a:off x="-2" y="0"/>
            <a:ext cx="7572376"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b="1"/>
            </a:lvl1pPr>
          </a:lstStyle>
          <a:p>
            <a:r>
              <a:t>1866 – Red Cloud’s War </a:t>
            </a:r>
          </a:p>
        </p:txBody>
      </p:sp>
      <p:sp>
        <p:nvSpPr>
          <p:cNvPr id="134" name="Shape 134"/>
          <p:cNvSpPr/>
          <p:nvPr/>
        </p:nvSpPr>
        <p:spPr>
          <a:xfrm>
            <a:off x="-1" y="531494"/>
            <a:ext cx="7058026" cy="6758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pPr>
            <a:r>
              <a:t>Causes</a:t>
            </a:r>
          </a:p>
          <a:p>
            <a:r>
              <a:t>The discovery of gold in 1862 Montana led to the Bozeman trail being set up, so that miners could reach the gold fields. Unfortunately this new trail broke the 1851 Fort Laramie Treaty, as it crossed the Lakota Sioux hunting lands.</a:t>
            </a:r>
          </a:p>
          <a:p>
            <a:pPr>
              <a:defRPr b="1"/>
            </a:pPr>
            <a:r>
              <a:t>Narrative</a:t>
            </a:r>
          </a:p>
          <a:p>
            <a:r>
              <a:t>Red Cloud, chief of the Lakota Sioux, attacked the wagon trains. The government tried to solve the problem by offering gifts and opening peace talks, but Red Cloud broke off the talks when he found out that the government had already ordered forts to be built on the trail. Red Cloud and other Sioux leaders, Sitting Bull and Crazy Horse adapted the soldiers’ tactics and fought through the winter. They stopped people using the Bozeman Trail and laid siege to the forts, trapping and killing an army detachment led by a Captain William Fetterman (this became known as Fetterman’s Massacre). </a:t>
            </a:r>
          </a:p>
          <a:p>
            <a:pPr>
              <a:defRPr b="1"/>
            </a:pPr>
            <a:r>
              <a:t>Consequences</a:t>
            </a:r>
          </a:p>
          <a:p>
            <a:r>
              <a:t>The Indians could not capture the forts but no soldiers or travellers could use the Bozeman trail. So eventually the US government had to negotiate a new settlement. The new 1868 Fort Laramie Treaty agreed to close the Bozeman trail (they had found another route anyway) and the Great Sioux reservation was created. However Chief Sitting Bull and Crazy Horse did not sign the treaty, or live on the reservation.</a:t>
            </a:r>
          </a:p>
        </p:txBody>
      </p:sp>
      <p:sp>
        <p:nvSpPr>
          <p:cNvPr id="135" name="Shape 135"/>
          <p:cNvSpPr/>
          <p:nvPr/>
        </p:nvSpPr>
        <p:spPr>
          <a:xfrm>
            <a:off x="7315200" y="497920"/>
            <a:ext cx="4876801" cy="4625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Why are the following dates important?</a:t>
            </a:r>
          </a:p>
          <a:p>
            <a:endParaRPr/>
          </a:p>
          <a:p>
            <a:r>
              <a:t>1851</a:t>
            </a:r>
          </a:p>
          <a:p>
            <a:endParaRPr/>
          </a:p>
          <a:p>
            <a:endParaRPr/>
          </a:p>
          <a:p>
            <a:r>
              <a:t>1862</a:t>
            </a:r>
          </a:p>
          <a:p>
            <a:endParaRPr/>
          </a:p>
          <a:p>
            <a:endParaRPr/>
          </a:p>
          <a:p>
            <a:endParaRPr/>
          </a:p>
          <a:p>
            <a:r>
              <a:t>Why did the government make this war worse?</a:t>
            </a:r>
          </a:p>
          <a:p>
            <a:endParaRPr/>
          </a:p>
          <a:p>
            <a:endParaRPr/>
          </a:p>
          <a:p>
            <a:endParaRPr/>
          </a:p>
          <a:p>
            <a:endParaRPr/>
          </a:p>
          <a:p>
            <a:endParaRPr/>
          </a:p>
          <a:p>
            <a:r>
              <a:t>Why was Red Cloud’s War negative for the Sioux?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p:nvPr/>
        </p:nvSpPr>
        <p:spPr>
          <a:xfrm>
            <a:off x="-2" y="1"/>
            <a:ext cx="8786816"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pPr>
            <a:r>
              <a:t>1876. Battle of Little Big Horn –</a:t>
            </a:r>
            <a:r>
              <a:rPr b="0"/>
              <a:t> the Sioux beat and killed General George Custer. (part of Great Sioux Wars) – CAUSES </a:t>
            </a:r>
          </a:p>
        </p:txBody>
      </p:sp>
      <p:sp>
        <p:nvSpPr>
          <p:cNvPr id="138" name="Shape 138"/>
          <p:cNvSpPr/>
          <p:nvPr/>
        </p:nvSpPr>
        <p:spPr>
          <a:xfrm>
            <a:off x="-1" y="751343"/>
            <a:ext cx="7058026" cy="5958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The US government sent railroad inspectors and surveyors under General Custer into the </a:t>
            </a:r>
            <a:r>
              <a:rPr b="1"/>
              <a:t>Black Hills</a:t>
            </a:r>
            <a:r>
              <a:t>, a land </a:t>
            </a:r>
            <a:r>
              <a:rPr b="1"/>
              <a:t>sacred</a:t>
            </a:r>
            <a:r>
              <a:t> to the Sioux. Custer began to mine for gold in the Black Hills</a:t>
            </a:r>
          </a:p>
          <a:p>
            <a:r>
              <a:t> This broke the terms of the </a:t>
            </a:r>
            <a:r>
              <a:rPr b="1"/>
              <a:t>Fort Laramie </a:t>
            </a:r>
            <a:r>
              <a:t>Treaty signed 6 years earlier. </a:t>
            </a:r>
          </a:p>
          <a:p>
            <a:r>
              <a:t>They found </a:t>
            </a:r>
            <a:r>
              <a:rPr b="1"/>
              <a:t>gold </a:t>
            </a:r>
            <a:r>
              <a:t>in the hills.  1000’s of people flooded to the Black Hills to find Gold. </a:t>
            </a:r>
            <a:r>
              <a:rPr b="1"/>
              <a:t>The government could not prevent this. Leading to the Sioux Nation fighting back. </a:t>
            </a:r>
          </a:p>
          <a:p>
            <a:pPr>
              <a:defRPr b="1"/>
            </a:pPr>
            <a:endParaRPr b="1"/>
          </a:p>
          <a:p>
            <a:pPr marL="514350" indent="-514350">
              <a:buSzPct val="100000"/>
              <a:buAutoNum type="arabicParenR"/>
            </a:pPr>
            <a:r>
              <a:t>The government offered to buy the Black Hills for £6million or $40,000 a year for the mineral rights.  </a:t>
            </a:r>
          </a:p>
          <a:p>
            <a:pPr marL="514350" indent="-514350">
              <a:buSzPct val="100000"/>
              <a:buAutoNum type="arabicParenR"/>
              <a:defRPr b="1"/>
            </a:pPr>
            <a:r>
              <a:t>The Sioux declined </a:t>
            </a:r>
          </a:p>
          <a:p>
            <a:pPr marL="514350" indent="-514350">
              <a:buSzPct val="100000"/>
              <a:buAutoNum type="arabicParenR"/>
            </a:pPr>
            <a:r>
              <a:t>So the government under the leadership of Ulysses Grant gave the Indians </a:t>
            </a:r>
            <a:r>
              <a:rPr b="1" i="1"/>
              <a:t>60 days to return </a:t>
            </a:r>
            <a:r>
              <a:t>to their reservation or they would be considered hostile and would be attacked. </a:t>
            </a:r>
          </a:p>
          <a:p>
            <a:pPr marL="514350" indent="-514350">
              <a:buSzPct val="100000"/>
              <a:buAutoNum type="arabicParenR"/>
              <a:defRPr b="1"/>
            </a:pPr>
            <a:r>
              <a:t>Bad weather prevented the Indians from obeying. Deep snow made it impossible to get back </a:t>
            </a:r>
          </a:p>
          <a:p>
            <a:pPr marL="514350" indent="-514350">
              <a:buSzPct val="100000"/>
              <a:buAutoNum type="arabicParenR"/>
            </a:pPr>
            <a:r>
              <a:t>By the spring of 1876 more than 7,000 Indians, 2,000 of whom were warriors had put up 1,000 lodges on lands between the Powder river and the Rosebud river.  They were ready for war…</a:t>
            </a:r>
          </a:p>
        </p:txBody>
      </p:sp>
      <p:sp>
        <p:nvSpPr>
          <p:cNvPr id="139" name="Shape 139"/>
          <p:cNvSpPr/>
          <p:nvPr/>
        </p:nvSpPr>
        <p:spPr>
          <a:xfrm>
            <a:off x="7315200" y="497920"/>
            <a:ext cx="4876801" cy="4892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Why were the Black Hills so important to the Sioux? </a:t>
            </a:r>
          </a:p>
          <a:p>
            <a:endParaRPr/>
          </a:p>
          <a:p>
            <a:endParaRPr/>
          </a:p>
          <a:p>
            <a:endParaRPr/>
          </a:p>
          <a:p>
            <a:endParaRPr/>
          </a:p>
          <a:p>
            <a:endParaRPr/>
          </a:p>
          <a:p>
            <a:r>
              <a:t>Why did Custer break the Second Fort Laramie Treaty? </a:t>
            </a:r>
          </a:p>
          <a:p>
            <a:endParaRPr/>
          </a:p>
          <a:p>
            <a:endParaRPr/>
          </a:p>
          <a:p>
            <a:endParaRPr/>
          </a:p>
          <a:p>
            <a:endParaRPr/>
          </a:p>
          <a:p>
            <a:endParaRPr/>
          </a:p>
          <a:p>
            <a:r>
              <a:t>What ultimatum did the government give the Indians? Why could they not do it? </a:t>
            </a:r>
          </a:p>
          <a:p>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p:nvPr/>
        </p:nvSpPr>
        <p:spPr>
          <a:xfrm>
            <a:off x="-2" y="1"/>
            <a:ext cx="8786816"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pPr>
            <a:r>
              <a:t>1876. Battle of Little Big Horn –</a:t>
            </a:r>
            <a:r>
              <a:rPr b="0"/>
              <a:t> the Sioux beat and killed General George Custer. (part of Great Sioux Wars) - NARRATIVE</a:t>
            </a:r>
          </a:p>
        </p:txBody>
      </p:sp>
      <p:sp>
        <p:nvSpPr>
          <p:cNvPr id="142" name="Shape 142"/>
          <p:cNvSpPr/>
          <p:nvPr/>
        </p:nvSpPr>
        <p:spPr>
          <a:xfrm>
            <a:off x="-1" y="751343"/>
            <a:ext cx="7058026" cy="6758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The plan was to attack the Sioux to force them back into reservations. General Sheridans plan was to have 3 columns of soldiers to trap the Indians between them: </a:t>
            </a:r>
          </a:p>
          <a:p>
            <a:pPr marL="342900" indent="-342900">
              <a:buSzPct val="100000"/>
              <a:buFont typeface="Arial"/>
              <a:buChar char="•"/>
            </a:pPr>
            <a:r>
              <a:t>General Crook with 1049 cavalry northwards from Fort Fetterman; </a:t>
            </a:r>
          </a:p>
          <a:p>
            <a:pPr marL="342900" indent="-342900">
              <a:buSzPct val="100000"/>
              <a:buFont typeface="Arial"/>
              <a:buChar char="•"/>
            </a:pPr>
            <a:r>
              <a:t>Colonel Gibbon with 450 infantry eastwards from Fort Shaw; </a:t>
            </a:r>
          </a:p>
          <a:p>
            <a:pPr marL="342900" indent="-342900">
              <a:buSzPct val="100000"/>
              <a:buFont typeface="Arial"/>
              <a:buChar char="•"/>
            </a:pPr>
            <a:r>
              <a:t>General Terry with 1000 cavalry and Gatling (machine) guns westwards from Fort Abraham Lincoln.</a:t>
            </a:r>
          </a:p>
          <a:p>
            <a:endParaRPr/>
          </a:p>
          <a:p>
            <a:pPr>
              <a:defRPr b="1"/>
            </a:pPr>
            <a:r>
              <a:t>HOWEVER, THERE WERE POTENTIAL PROBLEMS</a:t>
            </a:r>
          </a:p>
          <a:p>
            <a:pPr marL="514350" indent="-514350">
              <a:buSzPct val="100000"/>
              <a:buAutoNum type="arabicPeriod"/>
            </a:pPr>
            <a:r>
              <a:t>Generals Terry and Crook couldn’t easily communicate</a:t>
            </a:r>
          </a:p>
          <a:p>
            <a:pPr marL="514350" indent="-514350">
              <a:buSzPct val="100000"/>
              <a:buAutoNum type="arabicPeriod"/>
            </a:pPr>
            <a:r>
              <a:t>They wrongly assumed there would be about 800 Indians, based on BIA estimates (Bureau of Indian Affairs).</a:t>
            </a:r>
          </a:p>
          <a:p>
            <a:pPr marL="514350" indent="-514350">
              <a:buSzPct val="100000"/>
              <a:buAutoNum type="arabicPeriod"/>
            </a:pPr>
            <a:r>
              <a:t>The Indians were better armed, with Winchester repeating rifles whereas the cavalrymen had single shot rifles.</a:t>
            </a:r>
          </a:p>
          <a:p>
            <a:pPr marL="514350" indent="-514350">
              <a:buSzPct val="100000"/>
              <a:buAutoNum type="arabicPeriod"/>
            </a:pPr>
            <a:r>
              <a:t>The Indians knew the terrain.</a:t>
            </a:r>
          </a:p>
          <a:p>
            <a:pPr>
              <a:defRPr b="1"/>
            </a:pPr>
            <a:endParaRPr/>
          </a:p>
          <a:p>
            <a:pPr>
              <a:defRPr b="1"/>
            </a:pPr>
            <a:r>
              <a:t>CUSTER FOUND A CAMP OF 2,000 WARRIORS IN THE VALLEY OF THE LITTLE BIGHORN. CUSTER RECKLESSLY LED 200 OF HIS MEN INTO THE VALLEY. SITTING BULL GOT THE WOMEN AND CHILDREN TO SAFETY AND CRAZY HORSE LED AN ATTACK. CUSTOMER AND ALL 200 MEN WERE KILLED – THE INDIANS WON</a:t>
            </a:r>
          </a:p>
          <a:p>
            <a:pPr>
              <a:defRPr b="1"/>
            </a:pPr>
            <a:r>
              <a:t> </a:t>
            </a:r>
          </a:p>
          <a:p>
            <a:endParaRPr/>
          </a:p>
        </p:txBody>
      </p:sp>
      <p:sp>
        <p:nvSpPr>
          <p:cNvPr id="143" name="Shape 143"/>
          <p:cNvSpPr/>
          <p:nvPr/>
        </p:nvSpPr>
        <p:spPr>
          <a:xfrm>
            <a:off x="7315200" y="497920"/>
            <a:ext cx="4876801" cy="4892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What were the problems with the armies plans?</a:t>
            </a:r>
          </a:p>
          <a:p>
            <a:endParaRPr/>
          </a:p>
          <a:p>
            <a:endParaRPr/>
          </a:p>
          <a:p>
            <a:endParaRPr/>
          </a:p>
          <a:p>
            <a:endParaRPr/>
          </a:p>
          <a:p>
            <a:endParaRPr/>
          </a:p>
          <a:p>
            <a:r>
              <a:t>What mistake did Custer make?</a:t>
            </a:r>
          </a:p>
          <a:p>
            <a:endParaRPr/>
          </a:p>
          <a:p>
            <a:endParaRPr/>
          </a:p>
          <a:p>
            <a:endParaRPr/>
          </a:p>
          <a:p>
            <a:endParaRPr/>
          </a:p>
          <a:p>
            <a:endParaRPr/>
          </a:p>
          <a:p>
            <a:r>
              <a:t>Why was the narrative of this event so significant? What would the government now do in response?  </a:t>
            </a:r>
          </a:p>
          <a:p>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p:nvPr/>
        </p:nvSpPr>
        <p:spPr>
          <a:xfrm>
            <a:off x="-2" y="1"/>
            <a:ext cx="8786816"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pPr>
            <a:r>
              <a:t>1876. Battle of Little Big Horn –</a:t>
            </a:r>
            <a:r>
              <a:rPr b="0"/>
              <a:t> the Sioux beat and killed General George Custer. (part of Great Sioux Wars) - CONSEQUENCES</a:t>
            </a:r>
          </a:p>
        </p:txBody>
      </p:sp>
      <p:sp>
        <p:nvSpPr>
          <p:cNvPr id="146" name="Shape 146"/>
          <p:cNvSpPr/>
          <p:nvPr/>
        </p:nvSpPr>
        <p:spPr>
          <a:xfrm>
            <a:off x="-1" y="751343"/>
            <a:ext cx="7058026" cy="5158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pPr>
            <a:r>
              <a:t>PUBLIC PERCEPTIONS OF THE INDIANS CHANGED – PEOPLE SAID THAT INDIANS HAD TO NOW BECOME AN AMERICAN CITIZEN OR DIE FOR WHITE SETTLERS TO ACHIEVE MANIFEST DESTINY. THE GOVERNMENT TOOK THE FOLLOWING STEPS</a:t>
            </a:r>
          </a:p>
          <a:p>
            <a:pPr marL="342900" indent="-342900">
              <a:buSzPct val="100000"/>
              <a:buAutoNum type="arabicPeriod"/>
            </a:pPr>
            <a:r>
              <a:t>Plains Indians </a:t>
            </a:r>
            <a:r>
              <a:rPr b="1"/>
              <a:t>must </a:t>
            </a:r>
            <a:r>
              <a:t> be kept on their reservations – By 1881, all Sioux were confined into a reservation – COMPLETELY DEPENDENT ON THE US FOR FOOD.</a:t>
            </a:r>
          </a:p>
          <a:p>
            <a:pPr marL="342900" indent="-342900">
              <a:buSzPct val="100000"/>
              <a:buAutoNum type="arabicPeriod"/>
              <a:defRPr b="1"/>
            </a:pPr>
            <a:r>
              <a:t>All previous treaties could be ignored </a:t>
            </a:r>
            <a:r>
              <a:rPr b="0"/>
              <a:t>– The government decided that Indians had no right to have treaty deals. These Plains Indians were moved onto smaller reservation in worse conditions. Sioux were forced to give up the Black Hills as the government threatened to give up their food. </a:t>
            </a:r>
          </a:p>
          <a:p>
            <a:pPr marL="342900" indent="-342900">
              <a:buSzPct val="100000"/>
              <a:buAutoNum type="arabicPeriod"/>
            </a:pPr>
            <a:r>
              <a:t>Sioux had to give up </a:t>
            </a:r>
            <a:r>
              <a:rPr b="1"/>
              <a:t>all their weapons and horses</a:t>
            </a:r>
            <a:r>
              <a:t> and live under military rule. Number of soldiers increased. </a:t>
            </a:r>
          </a:p>
          <a:p>
            <a:pPr marL="342900" indent="-342900">
              <a:buSzPct val="100000"/>
              <a:buAutoNum type="arabicPeriod"/>
            </a:pPr>
            <a:endParaRPr/>
          </a:p>
          <a:p>
            <a:pPr>
              <a:defRPr b="1"/>
            </a:pPr>
            <a:r>
              <a:t>IN SPRING OF 1877, CRAZY HORSE WAS KILLED – ALL RESISTANCE TO LOSS OF LAND WAS OVER</a:t>
            </a:r>
          </a:p>
          <a:p>
            <a:endParaRPr/>
          </a:p>
        </p:txBody>
      </p:sp>
      <p:sp>
        <p:nvSpPr>
          <p:cNvPr id="147" name="Shape 147"/>
          <p:cNvSpPr/>
          <p:nvPr/>
        </p:nvSpPr>
        <p:spPr>
          <a:xfrm>
            <a:off x="7058025" y="646332"/>
            <a:ext cx="4876800" cy="4625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Give 3 reasons why smaller reservations destroy the Indian way of life? </a:t>
            </a:r>
          </a:p>
          <a:p>
            <a:endParaRPr/>
          </a:p>
          <a:p>
            <a:endParaRPr/>
          </a:p>
          <a:p>
            <a:endParaRPr/>
          </a:p>
          <a:p>
            <a:endParaRPr/>
          </a:p>
          <a:p>
            <a:endParaRPr/>
          </a:p>
          <a:p>
            <a:r>
              <a:t>Why did the Indians have to give up the Black Hills? </a:t>
            </a:r>
          </a:p>
          <a:p>
            <a:endParaRPr/>
          </a:p>
          <a:p>
            <a:endParaRPr/>
          </a:p>
          <a:p>
            <a:endParaRPr/>
          </a:p>
          <a:p>
            <a:endParaRPr/>
          </a:p>
          <a:p>
            <a:r>
              <a:t>What did the American public now think of the Indians after Battle of Little Bighorn? </a:t>
            </a:r>
          </a:p>
          <a:p>
            <a:endParaRPr/>
          </a:p>
        </p:txBody>
      </p:sp>
    </p:spTree>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2852</Words>
  <Application>Microsoft Office PowerPoint</Application>
  <PresentationFormat>Custom</PresentationFormat>
  <Paragraphs>270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American West Revision – Thematic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West Revision – Thematic </dc:title>
  <dc:creator>Michael Cunliffe</dc:creator>
  <cp:lastModifiedBy>Michael Cunliffe</cp:lastModifiedBy>
  <cp:revision>1</cp:revision>
  <dcterms:modified xsi:type="dcterms:W3CDTF">2019-03-04T14:32:28Z</dcterms:modified>
</cp:coreProperties>
</file>