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9" r:id="rId2"/>
    <p:sldId id="260" r:id="rId3"/>
    <p:sldId id="264" r:id="rId4"/>
    <p:sldId id="266" r:id="rId5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vin Davies" initials="GD" lastIdx="1" clrIdx="0">
    <p:extLst>
      <p:ext uri="{19B8F6BF-5375-455C-9EA6-DF929625EA0E}">
        <p15:presenceInfo xmlns:p15="http://schemas.microsoft.com/office/powerpoint/2012/main" userId="Gavin Davie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68" autoAdjust="0"/>
    <p:restoredTop sz="93922" autoAdjust="0"/>
  </p:normalViewPr>
  <p:slideViewPr>
    <p:cSldViewPr snapToGrid="0">
      <p:cViewPr varScale="1">
        <p:scale>
          <a:sx n="57" d="100"/>
          <a:sy n="57" d="100"/>
        </p:scale>
        <p:origin x="1594" y="3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F0A852-59B6-4C8D-9840-0C55FC0076FD}" type="datetimeFigureOut">
              <a:rPr lang="en-GB" smtClean="0"/>
              <a:t>01/03/2020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214213-00B3-461A-8773-B9A57AC6AB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7136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7528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1pPr>
    <a:lvl2pPr marL="537641" algn="l" defTabSz="107528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2pPr>
    <a:lvl3pPr marL="1075284" algn="l" defTabSz="107528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3pPr>
    <a:lvl4pPr marL="1612926" algn="l" defTabSz="107528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4pPr>
    <a:lvl5pPr marL="2150568" algn="l" defTabSz="107528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5pPr>
    <a:lvl6pPr marL="2688209" algn="l" defTabSz="107528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6pPr>
    <a:lvl7pPr marL="3225850" algn="l" defTabSz="107528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7pPr>
    <a:lvl8pPr marL="3763493" algn="l" defTabSz="107528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8pPr>
    <a:lvl9pPr marL="4301135" algn="l" defTabSz="107528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8CF1-24EB-448C-A156-9433D712BA14}" type="datetimeFigureOut">
              <a:rPr lang="en-GB" smtClean="0"/>
              <a:t>01/03/2020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7EE-A5EB-4B1F-A67F-26C1116A6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7093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8CF1-24EB-448C-A156-9433D712BA14}" type="datetimeFigureOut">
              <a:rPr lang="en-GB" smtClean="0"/>
              <a:t>01/03/2020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7EE-A5EB-4B1F-A67F-26C1116A6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2014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8CF1-24EB-448C-A156-9433D712BA14}" type="datetimeFigureOut">
              <a:rPr lang="en-GB" smtClean="0"/>
              <a:t>01/03/2020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7EE-A5EB-4B1F-A67F-26C1116A6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173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8CF1-24EB-448C-A156-9433D712BA14}" type="datetimeFigureOut">
              <a:rPr lang="en-GB" smtClean="0"/>
              <a:t>01/03/2020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7EE-A5EB-4B1F-A67F-26C1116A6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512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8CF1-24EB-448C-A156-9433D712BA14}" type="datetimeFigureOut">
              <a:rPr lang="en-GB" smtClean="0"/>
              <a:t>01/03/2020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7EE-A5EB-4B1F-A67F-26C1116A6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171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8CF1-24EB-448C-A156-9433D712BA14}" type="datetimeFigureOut">
              <a:rPr lang="en-GB" smtClean="0"/>
              <a:t>01/03/2020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7EE-A5EB-4B1F-A67F-26C1116A6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4100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8CF1-24EB-448C-A156-9433D712BA14}" type="datetimeFigureOut">
              <a:rPr lang="en-GB" smtClean="0"/>
              <a:t>01/03/2020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7EE-A5EB-4B1F-A67F-26C1116A6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615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8CF1-24EB-448C-A156-9433D712BA14}" type="datetimeFigureOut">
              <a:rPr lang="en-GB" smtClean="0"/>
              <a:t>01/03/2020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7EE-A5EB-4B1F-A67F-26C1116A6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064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8CF1-24EB-448C-A156-9433D712BA14}" type="datetimeFigureOut">
              <a:rPr lang="en-GB" smtClean="0"/>
              <a:t>01/03/2020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7EE-A5EB-4B1F-A67F-26C1116A6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108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8CF1-24EB-448C-A156-9433D712BA14}" type="datetimeFigureOut">
              <a:rPr lang="en-GB" smtClean="0"/>
              <a:t>01/03/2020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7EE-A5EB-4B1F-A67F-26C1116A6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6050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8CF1-24EB-448C-A156-9433D712BA14}" type="datetimeFigureOut">
              <a:rPr lang="en-GB" smtClean="0"/>
              <a:t>01/03/2020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7EE-A5EB-4B1F-A67F-26C1116A6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9974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78CF1-24EB-448C-A156-9433D712BA14}" type="datetimeFigureOut">
              <a:rPr lang="en-GB" smtClean="0"/>
              <a:t>01/03/2020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557EE-A5EB-4B1F-A67F-26C1116A6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106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0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10.jp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10.jp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298E105-ADF9-46A8-92B7-26AA7748DCB2}"/>
              </a:ext>
            </a:extLst>
          </p:cNvPr>
          <p:cNvSpPr/>
          <p:nvPr/>
        </p:nvSpPr>
        <p:spPr>
          <a:xfrm>
            <a:off x="222115" y="120797"/>
            <a:ext cx="12467645" cy="9277349"/>
          </a:xfrm>
          <a:prstGeom prst="round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223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8FD211-723F-4663-9868-DE61EE41E774}"/>
              </a:ext>
            </a:extLst>
          </p:cNvPr>
          <p:cNvSpPr txBox="1"/>
          <p:nvPr/>
        </p:nvSpPr>
        <p:spPr>
          <a:xfrm>
            <a:off x="144940" y="120797"/>
            <a:ext cx="2211598" cy="93256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GB" sz="1260" b="1" u="sng" dirty="0" err="1">
                <a:latin typeface="Comic Sans MS" panose="030F0702030302020204" pitchFamily="66" charset="0"/>
              </a:rPr>
              <a:t>AC3.1</a:t>
            </a:r>
            <a:endParaRPr lang="en-GB" sz="1260" b="1" u="sng" dirty="0">
              <a:latin typeface="Comic Sans MS" panose="030F0702030302020204" pitchFamily="66" charset="0"/>
            </a:endParaRPr>
          </a:p>
          <a:p>
            <a:r>
              <a:rPr lang="en-GB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Describe</a:t>
            </a: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 personal </a:t>
            </a:r>
            <a:r>
              <a:rPr lang="en-GB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safety responsibilities</a:t>
            </a:r>
            <a:r>
              <a:rPr lang="en-GB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in the workplace</a:t>
            </a:r>
            <a:r>
              <a:rPr lang="en-GB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.</a:t>
            </a:r>
            <a:endParaRPr lang="en-GB" sz="800" dirty="0">
              <a:solidFill>
                <a:schemeClr val="tx1">
                  <a:lumMod val="75000"/>
                  <a:lumOff val="25000"/>
                </a:schemeClr>
              </a:solidFill>
              <a:latin typeface="Comic Sans MS" panose="030F0702030302020204" pitchFamily="66" charset="0"/>
              <a:ea typeface="Kozuka Gothic Pro H" panose="020B0800000000000000" pitchFamily="34" charset="-128"/>
            </a:endParaRP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774A0C6E-E37C-4C10-A5B5-AC0264FDAD06}"/>
              </a:ext>
            </a:extLst>
          </p:cNvPr>
          <p:cNvSpPr/>
          <p:nvPr/>
        </p:nvSpPr>
        <p:spPr>
          <a:xfrm>
            <a:off x="9568117" y="281154"/>
            <a:ext cx="2637184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520" dirty="0">
                <a:solidFill>
                  <a:schemeClr val="tx1">
                    <a:lumMod val="75000"/>
                    <a:lumOff val="25000"/>
                  </a:schemeClr>
                </a:solidFill>
                <a:latin typeface="Stencil" panose="040409050D0802020404" pitchFamily="82" charset="0"/>
                <a:ea typeface="Kozuka Gothic Pro H" panose="020B0800000000000000" pitchFamily="34" charset="-128"/>
              </a:rPr>
              <a:t>Revision</a:t>
            </a:r>
          </a:p>
          <a:p>
            <a:pPr algn="ctr"/>
            <a:r>
              <a:rPr lang="en-GB" sz="2520" dirty="0">
                <a:solidFill>
                  <a:schemeClr val="tx1">
                    <a:lumMod val="75000"/>
                    <a:lumOff val="25000"/>
                  </a:schemeClr>
                </a:solidFill>
                <a:latin typeface="Stencil" panose="040409050D0802020404" pitchFamily="82" charset="0"/>
                <a:ea typeface="Kozuka Gothic Pro H" panose="020B0800000000000000" pitchFamily="34" charset="-128"/>
              </a:rPr>
              <a:t> Question mat</a:t>
            </a:r>
          </a:p>
        </p:txBody>
      </p:sp>
      <p:pic>
        <p:nvPicPr>
          <p:cNvPr id="165" name="Picture 164" descr="A close up of a sign&#10;&#10;Description automatically generated">
            <a:extLst>
              <a:ext uri="{FF2B5EF4-FFF2-40B4-BE49-F238E27FC236}">
                <a16:creationId xmlns:a16="http://schemas.microsoft.com/office/drawing/2014/main" id="{AE1802BC-9B15-4FA0-A327-580ED11217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478" b="92239" l="4000" r="93500">
                        <a14:foregroundMark x1="43500" y1="21791" x2="43500" y2="21791"/>
                        <a14:foregroundMark x1="47750" y1="27164" x2="47750" y2="27164"/>
                        <a14:foregroundMark x1="42250" y1="27463" x2="42250" y2="27463"/>
                        <a14:foregroundMark x1="42000" y1="27463" x2="42000" y2="27463"/>
                        <a14:foregroundMark x1="38000" y1="30746" x2="38000" y2="30746"/>
                        <a14:foregroundMark x1="37250" y1="31343" x2="31750" y2="34627"/>
                        <a14:foregroundMark x1="21750" y1="36119" x2="62250" y2="43582"/>
                        <a14:foregroundMark x1="62250" y1="43582" x2="70500" y2="48955"/>
                        <a14:foregroundMark x1="70500" y1="48955" x2="64250" y2="59104"/>
                        <a14:foregroundMark x1="64250" y1="59104" x2="54750" y2="58507"/>
                        <a14:foregroundMark x1="54750" y1="58507" x2="46250" y2="52836"/>
                        <a14:foregroundMark x1="46250" y1="52836" x2="43000" y2="40597"/>
                        <a14:foregroundMark x1="43000" y1="40597" x2="62750" y2="43881"/>
                        <a14:foregroundMark x1="62750" y1="43881" x2="71750" y2="57910"/>
                        <a14:foregroundMark x1="71750" y1="57910" x2="64000" y2="65672"/>
                        <a14:foregroundMark x1="64000" y1="65672" x2="43750" y2="63284"/>
                        <a14:foregroundMark x1="43750" y1="63284" x2="28500" y2="54030"/>
                        <a14:foregroundMark x1="28500" y1="54030" x2="30000" y2="46269"/>
                        <a14:foregroundMark x1="36500" y1="59104" x2="22000" y2="66866"/>
                        <a14:foregroundMark x1="22000" y1="66866" x2="18500" y2="56418"/>
                        <a14:foregroundMark x1="18500" y1="56418" x2="27000" y2="44776"/>
                        <a14:foregroundMark x1="27000" y1="44776" x2="35250" y2="40896"/>
                        <a14:foregroundMark x1="35250" y1="40896" x2="40500" y2="49552"/>
                        <a14:foregroundMark x1="40500" y1="49552" x2="34500" y2="62388"/>
                        <a14:foregroundMark x1="34500" y1="62388" x2="24750" y2="65373"/>
                        <a14:foregroundMark x1="24750" y1="65373" x2="23500" y2="65373"/>
                        <a14:foregroundMark x1="9000" y1="64179" x2="9000" y2="64179"/>
                        <a14:foregroundMark x1="9000" y1="64179" x2="9000" y2="64179"/>
                        <a14:foregroundMark x1="9000" y1="64179" x2="9000" y2="48657"/>
                        <a14:foregroundMark x1="8250" y1="54627" x2="3750" y2="32836"/>
                        <a14:foregroundMark x1="3750" y1="32836" x2="8250" y2="23881"/>
                        <a14:foregroundMark x1="8250" y1="23881" x2="17500" y2="19104"/>
                        <a14:foregroundMark x1="17500" y1="19104" x2="24750" y2="35522"/>
                        <a14:foregroundMark x1="24750" y1="35522" x2="28500" y2="80299"/>
                        <a14:foregroundMark x1="28500" y1="80299" x2="32500" y2="92836"/>
                        <a14:foregroundMark x1="32500" y1="92836" x2="23500" y2="94328"/>
                        <a14:foregroundMark x1="23500" y1="94328" x2="13750" y2="92537"/>
                        <a14:foregroundMark x1="13750" y1="92537" x2="12000" y2="79104"/>
                        <a14:foregroundMark x1="12000" y1="79104" x2="11500" y2="68657"/>
                        <a14:foregroundMark x1="11500" y1="68657" x2="17500" y2="60896"/>
                        <a14:foregroundMark x1="17500" y1="60896" x2="25750" y2="63284"/>
                        <a14:foregroundMark x1="25750" y1="63284" x2="28250" y2="74925"/>
                        <a14:foregroundMark x1="28250" y1="74925" x2="27750" y2="79403"/>
                        <a14:foregroundMark x1="23250" y1="78507" x2="15250" y2="69851"/>
                        <a14:foregroundMark x1="15250" y1="69851" x2="19750" y2="83881"/>
                        <a14:foregroundMark x1="19750" y1="83881" x2="23250" y2="79403"/>
                        <a14:foregroundMark x1="61500" y1="52537" x2="44500" y2="63284"/>
                        <a14:foregroundMark x1="44500" y1="63284" x2="64000" y2="54030"/>
                        <a14:foregroundMark x1="64000" y1="54030" x2="87750" y2="51642"/>
                        <a14:foregroundMark x1="87750" y1="51642" x2="80500" y2="58209"/>
                        <a14:foregroundMark x1="80500" y1="58209" x2="13000" y2="84478"/>
                        <a14:foregroundMark x1="13000" y1="84478" x2="41000" y2="78806"/>
                        <a14:foregroundMark x1="41000" y1="78806" x2="33500" y2="87463"/>
                        <a14:foregroundMark x1="33500" y1="87463" x2="25000" y2="85970"/>
                        <a14:foregroundMark x1="25000" y1="85970" x2="25000" y2="85970"/>
                        <a14:foregroundMark x1="37250" y1="86269" x2="73000" y2="76119"/>
                        <a14:foregroundMark x1="73000" y1="76119" x2="82000" y2="77612"/>
                        <a14:foregroundMark x1="82000" y1="77612" x2="91000" y2="76716"/>
                        <a14:foregroundMark x1="91000" y1="76716" x2="97250" y2="68358"/>
                        <a14:foregroundMark x1="97250" y1="68358" x2="91000" y2="34030"/>
                        <a14:foregroundMark x1="91000" y1="34030" x2="83500" y2="25672"/>
                        <a14:foregroundMark x1="83500" y1="25672" x2="67250" y2="37910"/>
                        <a14:foregroundMark x1="67250" y1="37910" x2="58250" y2="46866"/>
                        <a14:foregroundMark x1="58250" y1="46866" x2="51750" y2="69552"/>
                        <a14:foregroundMark x1="51750" y1="69552" x2="44000" y2="74925"/>
                        <a14:foregroundMark x1="44000" y1="74925" x2="43500" y2="80299"/>
                        <a14:foregroundMark x1="43750" y1="79701" x2="43750" y2="79701"/>
                        <a14:foregroundMark x1="43750" y1="79403" x2="43750" y2="79403"/>
                        <a14:foregroundMark x1="85750" y1="70149" x2="86500" y2="64776"/>
                        <a14:foregroundMark x1="93500" y1="50746" x2="97000" y2="71642"/>
                        <a14:foregroundMark x1="97000" y1="71642" x2="89500" y2="77910"/>
                        <a14:foregroundMark x1="89500" y1="77910" x2="80000" y2="80000"/>
                        <a14:foregroundMark x1="80000" y1="80000" x2="64500" y2="66269"/>
                        <a14:foregroundMark x1="64500" y1="66269" x2="67500" y2="54627"/>
                        <a14:foregroundMark x1="67500" y1="54627" x2="65500" y2="43582"/>
                        <a14:foregroundMark x1="65500" y1="43582" x2="57750" y2="35224"/>
                        <a14:foregroundMark x1="57750" y1="35224" x2="53000" y2="25970"/>
                        <a14:foregroundMark x1="53000" y1="25970" x2="52000" y2="15821"/>
                        <a14:foregroundMark x1="52000" y1="15821" x2="69000" y2="6269"/>
                        <a14:foregroundMark x1="69000" y1="6269" x2="78500" y2="5672"/>
                        <a14:foregroundMark x1="78500" y1="5672" x2="86750" y2="10149"/>
                        <a14:foregroundMark x1="86750" y1="10149" x2="91250" y2="36119"/>
                        <a14:foregroundMark x1="82250" y1="26269" x2="61750" y2="31940"/>
                        <a14:foregroundMark x1="61750" y1="31940" x2="63250" y2="31940"/>
                        <a14:foregroundMark x1="59500" y1="28358" x2="59500" y2="28358"/>
                        <a14:foregroundMark x1="61500" y1="23582" x2="61500" y2="23582"/>
                        <a14:foregroundMark x1="68000" y1="22687" x2="69250" y2="22687"/>
                        <a14:foregroundMark x1="63500" y1="15224" x2="63500" y2="15224"/>
                        <a14:foregroundMark x1="63500" y1="15224" x2="63500" y2="15224"/>
                        <a14:foregroundMark x1="64250" y1="13731" x2="64250" y2="13731"/>
                        <a14:foregroundMark x1="68000" y1="12239" x2="69000" y2="12239"/>
                        <a14:foregroundMark x1="71000" y1="11642" x2="75500" y2="10448"/>
                        <a14:foregroundMark x1="76250" y1="10448" x2="76250" y2="10448"/>
                        <a14:foregroundMark x1="78250" y1="10746" x2="80500" y2="14030"/>
                        <a14:foregroundMark x1="82750" y1="18507" x2="83000" y2="20299"/>
                        <a14:foregroundMark x1="83250" y1="22985" x2="83250" y2="28060"/>
                        <a14:foregroundMark x1="83250" y1="29552" x2="83250" y2="29552"/>
                        <a14:foregroundMark x1="83250" y1="31642" x2="83750" y2="37910"/>
                        <a14:foregroundMark x1="84000" y1="38507" x2="85750" y2="45970"/>
                        <a14:foregroundMark x1="86750" y1="48358" x2="86750" y2="48358"/>
                        <a14:foregroundMark x1="86750" y1="48358" x2="87000" y2="55821"/>
                        <a14:foregroundMark x1="87750" y1="60299" x2="88000" y2="61493"/>
                        <a14:foregroundMark x1="88000" y1="62687" x2="87750" y2="65970"/>
                        <a14:foregroundMark x1="86500" y1="67164" x2="84250" y2="67463"/>
                        <a14:foregroundMark x1="79500" y1="67463" x2="78250" y2="67463"/>
                        <a14:foregroundMark x1="78250" y1="67164" x2="78000" y2="65373"/>
                        <a14:foregroundMark x1="78000" y1="63881" x2="80000" y2="61493"/>
                        <a14:foregroundMark x1="83000" y1="58507" x2="86750" y2="57313"/>
                        <a14:foregroundMark x1="88750" y1="57313" x2="90750" y2="58209"/>
                        <a14:foregroundMark x1="92500" y1="62388" x2="93500" y2="65373"/>
                        <a14:foregroundMark x1="93500" y1="66269" x2="93500" y2="68657"/>
                        <a14:foregroundMark x1="92000" y1="71940" x2="90500" y2="73134"/>
                        <a14:foregroundMark x1="90250" y1="73731" x2="88500" y2="73731"/>
                        <a14:foregroundMark x1="76750" y1="67164" x2="76750" y2="67164"/>
                        <a14:foregroundMark x1="49750" y1="18209" x2="47500" y2="19403"/>
                        <a14:foregroundMark x1="47500" y1="19403" x2="39500" y2="21194"/>
                        <a14:foregroundMark x1="35750" y1="22985" x2="32000" y2="24179"/>
                        <a14:foregroundMark x1="30500" y1="25075" x2="30500" y2="25075"/>
                        <a14:foregroundMark x1="29750" y1="25672" x2="29750" y2="25672"/>
                        <a14:foregroundMark x1="29750" y1="25970" x2="27750" y2="29254"/>
                        <a14:foregroundMark x1="18500" y1="44776" x2="17500" y2="44776"/>
                        <a14:foregroundMark x1="13250" y1="39701" x2="13250" y2="39701"/>
                        <a14:foregroundMark x1="10500" y1="38507" x2="10500" y2="38507"/>
                        <a14:foregroundMark x1="7750" y1="35821" x2="7750" y2="35821"/>
                        <a14:foregroundMark x1="4000" y1="28955" x2="4000" y2="28955"/>
                        <a14:foregroundMark x1="11250" y1="32537" x2="11250" y2="32537"/>
                        <a14:foregroundMark x1="10500" y1="36119" x2="10000" y2="38507"/>
                        <a14:foregroundMark x1="10000" y1="40299" x2="10000" y2="40299"/>
                        <a14:foregroundMark x1="10000" y1="42687" x2="10500" y2="44776"/>
                        <a14:foregroundMark x1="11250" y1="47164" x2="12000" y2="48358"/>
                        <a14:foregroundMark x1="12000" y1="48358" x2="12000" y2="48358"/>
                        <a14:foregroundMark x1="18500" y1="36119" x2="18500" y2="36119"/>
                        <a14:foregroundMark x1="78250" y1="4478" x2="78250" y2="44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452077"/>
            <a:ext cx="1406910" cy="1178285"/>
          </a:xfrm>
          <a:prstGeom prst="rect">
            <a:avLst/>
          </a:prstGeom>
        </p:spPr>
      </p:pic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2176E55A-73E5-4365-AEF7-0F549D002F75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3770" y="8488451"/>
            <a:ext cx="1002206" cy="909695"/>
          </a:xfrm>
          <a:prstGeom prst="rect">
            <a:avLst/>
          </a:prstGeom>
        </p:spPr>
      </p:pic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D635F926-6AFE-4524-947C-073D02429F17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429" y="7464234"/>
            <a:ext cx="1485168" cy="1483828"/>
          </a:xfrm>
          <a:prstGeom prst="rect">
            <a:avLst/>
          </a:prstGeom>
        </p:spPr>
      </p:pic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1477B05A-D1DF-4835-A40B-33A25B88DE2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2893" y="183674"/>
            <a:ext cx="1394836" cy="1285865"/>
          </a:xfrm>
          <a:prstGeom prst="rect">
            <a:avLst/>
          </a:prstGeom>
        </p:spPr>
      </p:pic>
      <p:pic>
        <p:nvPicPr>
          <p:cNvPr id="14" name="Picture 13" descr="A close up of a toy&#10;&#10;Description automatically generated">
            <a:extLst>
              <a:ext uri="{FF2B5EF4-FFF2-40B4-BE49-F238E27FC236}">
                <a16:creationId xmlns:a16="http://schemas.microsoft.com/office/drawing/2014/main" id="{75703A99-BE2C-493E-9EB8-28C0E57564F2}"/>
              </a:ext>
            </a:extLst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5774" y="5688907"/>
            <a:ext cx="4787996" cy="3191997"/>
          </a:xfrm>
          <a:prstGeom prst="rect">
            <a:avLst/>
          </a:prstGeom>
        </p:spPr>
      </p:pic>
      <p:pic>
        <p:nvPicPr>
          <p:cNvPr id="78" name="Picture 77" descr="A close up of a logo&#10;&#10;Description automatically generated">
            <a:extLst>
              <a:ext uri="{FF2B5EF4-FFF2-40B4-BE49-F238E27FC236}">
                <a16:creationId xmlns:a16="http://schemas.microsoft.com/office/drawing/2014/main" id="{F5D59F7B-7B4E-455A-AFAE-FA74E2A2266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6288" y="7538414"/>
            <a:ext cx="3519988" cy="1636794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192F83B-BA03-4990-A595-A15DAD03D310}"/>
              </a:ext>
            </a:extLst>
          </p:cNvPr>
          <p:cNvCxnSpPr>
            <a:cxnSpLocks/>
          </p:cNvCxnSpPr>
          <p:nvPr/>
        </p:nvCxnSpPr>
        <p:spPr>
          <a:xfrm>
            <a:off x="1637013" y="1514607"/>
            <a:ext cx="47362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DFA76E4-A1FA-491C-BF7C-EC6886D983E0}"/>
              </a:ext>
            </a:extLst>
          </p:cNvPr>
          <p:cNvCxnSpPr>
            <a:cxnSpLocks/>
          </p:cNvCxnSpPr>
          <p:nvPr/>
        </p:nvCxnSpPr>
        <p:spPr>
          <a:xfrm>
            <a:off x="6376868" y="530037"/>
            <a:ext cx="51500" cy="84132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3D03C6B6-EE58-4640-A818-F4B298B0548B}"/>
              </a:ext>
            </a:extLst>
          </p:cNvPr>
          <p:cNvSpPr txBox="1"/>
          <p:nvPr/>
        </p:nvSpPr>
        <p:spPr>
          <a:xfrm>
            <a:off x="6571518" y="5565904"/>
            <a:ext cx="752065" cy="3666956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GB" sz="3200" dirty="0" err="1">
                <a:latin typeface="Stencil" panose="040409050D0802020404" pitchFamily="82" charset="0"/>
              </a:rPr>
              <a:t>RIDDOR</a:t>
            </a:r>
            <a:endParaRPr lang="en-GB" sz="3200" dirty="0">
              <a:latin typeface="Stencil" panose="040409050D0802020404" pitchFamily="8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DAA23CE-C9E9-420F-BCAD-F8F6E06382A0}"/>
              </a:ext>
            </a:extLst>
          </p:cNvPr>
          <p:cNvSpPr txBox="1"/>
          <p:nvPr/>
        </p:nvSpPr>
        <p:spPr>
          <a:xfrm>
            <a:off x="7097322" y="5774385"/>
            <a:ext cx="1838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______________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40FD7573-5EFE-4CED-88EC-BB4336D7F621}"/>
              </a:ext>
            </a:extLst>
          </p:cNvPr>
          <p:cNvSpPr txBox="1"/>
          <p:nvPr/>
        </p:nvSpPr>
        <p:spPr>
          <a:xfrm>
            <a:off x="7097322" y="6337668"/>
            <a:ext cx="1838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______________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E78ACB50-36F0-4276-BA97-19BFF3FAECE2}"/>
              </a:ext>
            </a:extLst>
          </p:cNvPr>
          <p:cNvSpPr txBox="1"/>
          <p:nvPr/>
        </p:nvSpPr>
        <p:spPr>
          <a:xfrm>
            <a:off x="7092929" y="6900951"/>
            <a:ext cx="1838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______________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3BD83E70-4381-467D-B587-74AC949FCA74}"/>
              </a:ext>
            </a:extLst>
          </p:cNvPr>
          <p:cNvSpPr txBox="1"/>
          <p:nvPr/>
        </p:nvSpPr>
        <p:spPr>
          <a:xfrm>
            <a:off x="7092929" y="7464234"/>
            <a:ext cx="1838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______________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0B707971-F419-486A-8B43-1D930E583CF2}"/>
              </a:ext>
            </a:extLst>
          </p:cNvPr>
          <p:cNvSpPr txBox="1"/>
          <p:nvPr/>
        </p:nvSpPr>
        <p:spPr>
          <a:xfrm>
            <a:off x="7092929" y="7995679"/>
            <a:ext cx="1838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______________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67609145-C321-44D9-9A65-5E601D14620D}"/>
              </a:ext>
            </a:extLst>
          </p:cNvPr>
          <p:cNvSpPr txBox="1"/>
          <p:nvPr/>
        </p:nvSpPr>
        <p:spPr>
          <a:xfrm>
            <a:off x="7092929" y="8558962"/>
            <a:ext cx="1838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______________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74F3AF5-09C6-4BFD-B879-28603CBCD4E8}"/>
              </a:ext>
            </a:extLst>
          </p:cNvPr>
          <p:cNvSpPr txBox="1"/>
          <p:nvPr/>
        </p:nvSpPr>
        <p:spPr>
          <a:xfrm>
            <a:off x="6533112" y="5304533"/>
            <a:ext cx="3645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What does </a:t>
            </a:r>
            <a:r>
              <a:rPr lang="en-GB" dirty="0" err="1">
                <a:latin typeface="Comic Sans MS" panose="030F0702030302020204" pitchFamily="66" charset="0"/>
              </a:rPr>
              <a:t>RIDDOR</a:t>
            </a:r>
            <a:r>
              <a:rPr lang="en-GB" dirty="0">
                <a:latin typeface="Comic Sans MS" panose="030F0702030302020204" pitchFamily="66" charset="0"/>
              </a:rPr>
              <a:t> stand for?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901F8EC-E879-45E9-A61B-E99088952F7A}"/>
              </a:ext>
            </a:extLst>
          </p:cNvPr>
          <p:cNvGrpSpPr/>
          <p:nvPr/>
        </p:nvGrpSpPr>
        <p:grpSpPr>
          <a:xfrm>
            <a:off x="10302829" y="5476512"/>
            <a:ext cx="2276656" cy="2984210"/>
            <a:chOff x="10362751" y="5561695"/>
            <a:chExt cx="2276656" cy="2984210"/>
          </a:xfrm>
        </p:grpSpPr>
        <p:pic>
          <p:nvPicPr>
            <p:cNvPr id="1026" name="Picture 2" descr="Image result for riddor">
              <a:extLst>
                <a:ext uri="{FF2B5EF4-FFF2-40B4-BE49-F238E27FC236}">
                  <a16:creationId xmlns:a16="http://schemas.microsoft.com/office/drawing/2014/main" id="{8B4B0698-B1F1-4EFB-925A-93CE396B50E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62751" y="5561695"/>
              <a:ext cx="2271871" cy="22718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0" name="Picture 2" descr="Image result for riddor">
              <a:extLst>
                <a:ext uri="{FF2B5EF4-FFF2-40B4-BE49-F238E27FC236}">
                  <a16:creationId xmlns:a16="http://schemas.microsoft.com/office/drawing/2014/main" id="{2B959747-A816-4B6F-9484-BB738FC6088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7851"/>
            <a:stretch/>
          </p:blipFill>
          <p:spPr bwMode="auto">
            <a:xfrm>
              <a:off x="10367536" y="7549417"/>
              <a:ext cx="2271871" cy="9964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25" name="Table 25">
            <a:extLst>
              <a:ext uri="{FF2B5EF4-FFF2-40B4-BE49-F238E27FC236}">
                <a16:creationId xmlns:a16="http://schemas.microsoft.com/office/drawing/2014/main" id="{0DD2ADFC-2C12-42AE-899E-511C10EBA7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8298315"/>
              </p:ext>
            </p:extLst>
          </p:nvPr>
        </p:nvGraphicFramePr>
        <p:xfrm>
          <a:off x="6533112" y="1618315"/>
          <a:ext cx="5932190" cy="36862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6095">
                  <a:extLst>
                    <a:ext uri="{9D8B030D-6E8A-4147-A177-3AD203B41FA5}">
                      <a16:colId xmlns:a16="http://schemas.microsoft.com/office/drawing/2014/main" val="68468843"/>
                    </a:ext>
                  </a:extLst>
                </a:gridCol>
                <a:gridCol w="2966095">
                  <a:extLst>
                    <a:ext uri="{9D8B030D-6E8A-4147-A177-3AD203B41FA5}">
                      <a16:colId xmlns:a16="http://schemas.microsoft.com/office/drawing/2014/main" val="2751888220"/>
                    </a:ext>
                  </a:extLst>
                </a:gridCol>
              </a:tblGrid>
              <a:tr h="334852"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How does </a:t>
                      </a:r>
                      <a:r>
                        <a:rPr lang="en-GB" sz="1400" dirty="0" err="1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RIDDOR</a:t>
                      </a:r>
                      <a:r>
                        <a:rPr lang="en-GB" sz="1400" dirty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 relate to?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8535642"/>
                  </a:ext>
                </a:extLst>
              </a:tr>
              <a:tr h="334852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Employer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Employee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3108075"/>
                  </a:ext>
                </a:extLst>
              </a:tr>
              <a:tr h="3016513"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1225294"/>
                  </a:ext>
                </a:extLst>
              </a:tr>
            </a:tbl>
          </a:graphicData>
        </a:graphic>
      </p:graphicFrame>
      <p:sp>
        <p:nvSpPr>
          <p:cNvPr id="27" name="TextBox 26">
            <a:extLst>
              <a:ext uri="{FF2B5EF4-FFF2-40B4-BE49-F238E27FC236}">
                <a16:creationId xmlns:a16="http://schemas.microsoft.com/office/drawing/2014/main" id="{79691DAB-5D32-4BA3-B5A5-322C06F30A36}"/>
              </a:ext>
            </a:extLst>
          </p:cNvPr>
          <p:cNvSpPr txBox="1"/>
          <p:nvPr/>
        </p:nvSpPr>
        <p:spPr>
          <a:xfrm>
            <a:off x="393629" y="1532416"/>
            <a:ext cx="31975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Explain what the Health and safety at work act (1974) covers?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49FA292F-4309-402C-97F5-6FA053DC1B86}"/>
              </a:ext>
            </a:extLst>
          </p:cNvPr>
          <p:cNvSpPr txBox="1"/>
          <p:nvPr/>
        </p:nvSpPr>
        <p:spPr>
          <a:xfrm>
            <a:off x="6433023" y="183674"/>
            <a:ext cx="40154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Explain what </a:t>
            </a:r>
            <a:r>
              <a:rPr lang="en-GB" sz="1400" dirty="0" err="1">
                <a:latin typeface="Comic Sans MS" panose="030F0702030302020204" pitchFamily="66" charset="0"/>
              </a:rPr>
              <a:t>RIDDOR</a:t>
            </a:r>
            <a:r>
              <a:rPr lang="en-GB" sz="1400" dirty="0">
                <a:latin typeface="Comic Sans MS" panose="030F0702030302020204" pitchFamily="66" charset="0"/>
              </a:rPr>
              <a:t> Law covers?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A5A5F66B-85DC-4EE9-8D37-4ADF6F5A7777}"/>
              </a:ext>
            </a:extLst>
          </p:cNvPr>
          <p:cNvSpPr txBox="1"/>
          <p:nvPr/>
        </p:nvSpPr>
        <p:spPr>
          <a:xfrm>
            <a:off x="3700421" y="209903"/>
            <a:ext cx="25717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Explain what HS£ covers?</a:t>
            </a:r>
          </a:p>
        </p:txBody>
      </p:sp>
      <p:graphicFrame>
        <p:nvGraphicFramePr>
          <p:cNvPr id="97" name="Table 25">
            <a:extLst>
              <a:ext uri="{FF2B5EF4-FFF2-40B4-BE49-F238E27FC236}">
                <a16:creationId xmlns:a16="http://schemas.microsoft.com/office/drawing/2014/main" id="{6D13F213-2085-4F62-ACC5-2D113BAD8A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8050930"/>
              </p:ext>
            </p:extLst>
          </p:nvPr>
        </p:nvGraphicFramePr>
        <p:xfrm>
          <a:off x="372208" y="3647888"/>
          <a:ext cx="5932190" cy="36862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6095">
                  <a:extLst>
                    <a:ext uri="{9D8B030D-6E8A-4147-A177-3AD203B41FA5}">
                      <a16:colId xmlns:a16="http://schemas.microsoft.com/office/drawing/2014/main" val="68468843"/>
                    </a:ext>
                  </a:extLst>
                </a:gridCol>
                <a:gridCol w="2966095">
                  <a:extLst>
                    <a:ext uri="{9D8B030D-6E8A-4147-A177-3AD203B41FA5}">
                      <a16:colId xmlns:a16="http://schemas.microsoft.com/office/drawing/2014/main" val="2751888220"/>
                    </a:ext>
                  </a:extLst>
                </a:gridCol>
              </a:tblGrid>
              <a:tr h="334852"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How does Health and safety at work act (1974) relate to?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8535642"/>
                  </a:ext>
                </a:extLst>
              </a:tr>
              <a:tr h="334852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Employer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Employee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3108075"/>
                  </a:ext>
                </a:extLst>
              </a:tr>
              <a:tr h="3016513"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1225294"/>
                  </a:ext>
                </a:extLst>
              </a:tr>
            </a:tbl>
          </a:graphicData>
        </a:graphic>
      </p:graphicFrame>
      <p:sp>
        <p:nvSpPr>
          <p:cNvPr id="30" name="Rectangle 29">
            <a:extLst>
              <a:ext uri="{FF2B5EF4-FFF2-40B4-BE49-F238E27FC236}">
                <a16:creationId xmlns:a16="http://schemas.microsoft.com/office/drawing/2014/main" id="{97845C38-C77D-4320-8B83-D310B1F16285}"/>
              </a:ext>
            </a:extLst>
          </p:cNvPr>
          <p:cNvSpPr/>
          <p:nvPr/>
        </p:nvSpPr>
        <p:spPr>
          <a:xfrm>
            <a:off x="6451836" y="362534"/>
            <a:ext cx="3377224" cy="1180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800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6096C6B-F5FE-4EF4-9F16-D60A6634F962}"/>
              </a:ext>
            </a:extLst>
          </p:cNvPr>
          <p:cNvSpPr/>
          <p:nvPr/>
        </p:nvSpPr>
        <p:spPr>
          <a:xfrm>
            <a:off x="3731653" y="380421"/>
            <a:ext cx="2571703" cy="995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800" dirty="0"/>
              <a:t>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D415956-5999-4047-8540-1843DEBA23F7}"/>
              </a:ext>
            </a:extLst>
          </p:cNvPr>
          <p:cNvSpPr/>
          <p:nvPr/>
        </p:nvSpPr>
        <p:spPr>
          <a:xfrm>
            <a:off x="393628" y="1945953"/>
            <a:ext cx="5733555" cy="15468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800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83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298E105-ADF9-46A8-92B7-26AA7748DCB2}"/>
              </a:ext>
            </a:extLst>
          </p:cNvPr>
          <p:cNvSpPr/>
          <p:nvPr/>
        </p:nvSpPr>
        <p:spPr>
          <a:xfrm>
            <a:off x="222115" y="120797"/>
            <a:ext cx="12467645" cy="9277349"/>
          </a:xfrm>
          <a:prstGeom prst="round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223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8FD211-723F-4663-9868-DE61EE41E774}"/>
              </a:ext>
            </a:extLst>
          </p:cNvPr>
          <p:cNvSpPr txBox="1"/>
          <p:nvPr/>
        </p:nvSpPr>
        <p:spPr>
          <a:xfrm>
            <a:off x="144940" y="120797"/>
            <a:ext cx="2211598" cy="93256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GB" sz="1260" b="1" u="sng" dirty="0" err="1">
                <a:latin typeface="Comic Sans MS" panose="030F0702030302020204" pitchFamily="66" charset="0"/>
              </a:rPr>
              <a:t>AC3.1</a:t>
            </a:r>
            <a:endParaRPr lang="en-GB" sz="1260" b="1" u="sng" dirty="0">
              <a:latin typeface="Comic Sans MS" panose="030F0702030302020204" pitchFamily="66" charset="0"/>
            </a:endParaRPr>
          </a:p>
          <a:p>
            <a:r>
              <a:rPr lang="en-GB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Describe</a:t>
            </a: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 personal </a:t>
            </a:r>
            <a:r>
              <a:rPr lang="en-GB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safety </a:t>
            </a:r>
            <a:r>
              <a:rPr lang="en-GB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r</a:t>
            </a:r>
            <a:r>
              <a:rPr lang="en-GB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esponsibilities</a:t>
            </a:r>
            <a:r>
              <a:rPr lang="en-GB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in the workplace</a:t>
            </a:r>
            <a:r>
              <a:rPr lang="en-GB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.</a:t>
            </a:r>
            <a:endParaRPr lang="en-GB" sz="800" dirty="0">
              <a:solidFill>
                <a:schemeClr val="tx1">
                  <a:lumMod val="75000"/>
                  <a:lumOff val="25000"/>
                </a:schemeClr>
              </a:solidFill>
              <a:latin typeface="Comic Sans MS" panose="030F0702030302020204" pitchFamily="66" charset="0"/>
              <a:ea typeface="Kozuka Gothic Pro H" panose="020B0800000000000000" pitchFamily="34" charset="-128"/>
            </a:endParaRP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774A0C6E-E37C-4C10-A5B5-AC0264FDAD06}"/>
              </a:ext>
            </a:extLst>
          </p:cNvPr>
          <p:cNvSpPr/>
          <p:nvPr/>
        </p:nvSpPr>
        <p:spPr>
          <a:xfrm>
            <a:off x="9682308" y="265540"/>
            <a:ext cx="2637184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520" dirty="0">
                <a:solidFill>
                  <a:schemeClr val="tx1">
                    <a:lumMod val="75000"/>
                    <a:lumOff val="25000"/>
                  </a:schemeClr>
                </a:solidFill>
                <a:latin typeface="Stencil" panose="040409050D0802020404" pitchFamily="82" charset="0"/>
                <a:ea typeface="Kozuka Gothic Pro H" panose="020B0800000000000000" pitchFamily="34" charset="-128"/>
              </a:rPr>
              <a:t>Revision</a:t>
            </a:r>
          </a:p>
          <a:p>
            <a:pPr algn="ctr"/>
            <a:r>
              <a:rPr lang="en-GB" sz="2520" dirty="0">
                <a:solidFill>
                  <a:schemeClr val="tx1">
                    <a:lumMod val="75000"/>
                    <a:lumOff val="25000"/>
                  </a:schemeClr>
                </a:solidFill>
                <a:latin typeface="Stencil" panose="040409050D0802020404" pitchFamily="82" charset="0"/>
                <a:ea typeface="Kozuka Gothic Pro H" panose="020B0800000000000000" pitchFamily="34" charset="-128"/>
              </a:rPr>
              <a:t> Question mat</a:t>
            </a:r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2176E55A-73E5-4365-AEF7-0F549D002F75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3770" y="8488451"/>
            <a:ext cx="1002206" cy="909695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DFA76E4-A1FA-491C-BF7C-EC6886D983E0}"/>
              </a:ext>
            </a:extLst>
          </p:cNvPr>
          <p:cNvCxnSpPr>
            <a:cxnSpLocks/>
          </p:cNvCxnSpPr>
          <p:nvPr/>
        </p:nvCxnSpPr>
        <p:spPr>
          <a:xfrm>
            <a:off x="6376868" y="530037"/>
            <a:ext cx="51500" cy="84132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374F3AF5-09C6-4BFD-B879-28603CBCD4E8}"/>
              </a:ext>
            </a:extLst>
          </p:cNvPr>
          <p:cNvSpPr txBox="1"/>
          <p:nvPr/>
        </p:nvSpPr>
        <p:spPr>
          <a:xfrm>
            <a:off x="6500838" y="203054"/>
            <a:ext cx="33235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What does  </a:t>
            </a:r>
            <a:r>
              <a:rPr lang="en-GB" sz="1400" dirty="0" err="1">
                <a:latin typeface="Comic Sans MS" panose="030F0702030302020204" pitchFamily="66" charset="0"/>
              </a:rPr>
              <a:t>PPER</a:t>
            </a:r>
            <a:r>
              <a:rPr lang="en-GB" sz="1400" dirty="0">
                <a:latin typeface="Comic Sans MS" panose="030F0702030302020204" pitchFamily="66" charset="0"/>
              </a:rPr>
              <a:t> stand for?</a:t>
            </a:r>
          </a:p>
        </p:txBody>
      </p:sp>
      <p:graphicFrame>
        <p:nvGraphicFramePr>
          <p:cNvPr id="25" name="Table 25">
            <a:extLst>
              <a:ext uri="{FF2B5EF4-FFF2-40B4-BE49-F238E27FC236}">
                <a16:creationId xmlns:a16="http://schemas.microsoft.com/office/drawing/2014/main" id="{0DD2ADFC-2C12-42AE-899E-511C10EBA7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6480241"/>
              </p:ext>
            </p:extLst>
          </p:nvPr>
        </p:nvGraphicFramePr>
        <p:xfrm>
          <a:off x="6533112" y="1618315"/>
          <a:ext cx="5932190" cy="3869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6095">
                  <a:extLst>
                    <a:ext uri="{9D8B030D-6E8A-4147-A177-3AD203B41FA5}">
                      <a16:colId xmlns:a16="http://schemas.microsoft.com/office/drawing/2014/main" val="68468843"/>
                    </a:ext>
                  </a:extLst>
                </a:gridCol>
                <a:gridCol w="2966095">
                  <a:extLst>
                    <a:ext uri="{9D8B030D-6E8A-4147-A177-3AD203B41FA5}">
                      <a16:colId xmlns:a16="http://schemas.microsoft.com/office/drawing/2014/main" val="2751888220"/>
                    </a:ext>
                  </a:extLst>
                </a:gridCol>
              </a:tblGrid>
              <a:tr h="334852">
                <a:tc gridSpan="2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How does  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PPER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&amp; 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manual handing operations regulations</a:t>
                      </a:r>
                    </a:p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relate to: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8535642"/>
                  </a:ext>
                </a:extLst>
              </a:tr>
              <a:tr h="334852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Employer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Employee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3108075"/>
                  </a:ext>
                </a:extLst>
              </a:tr>
              <a:tr h="3016513"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1225294"/>
                  </a:ext>
                </a:extLst>
              </a:tr>
            </a:tbl>
          </a:graphicData>
        </a:graphic>
      </p:graphicFrame>
      <p:sp>
        <p:nvSpPr>
          <p:cNvPr id="27" name="TextBox 26">
            <a:extLst>
              <a:ext uri="{FF2B5EF4-FFF2-40B4-BE49-F238E27FC236}">
                <a16:creationId xmlns:a16="http://schemas.microsoft.com/office/drawing/2014/main" id="{79691DAB-5D32-4BA3-B5A5-322C06F30A36}"/>
              </a:ext>
            </a:extLst>
          </p:cNvPr>
          <p:cNvSpPr txBox="1"/>
          <p:nvPr/>
        </p:nvSpPr>
        <p:spPr>
          <a:xfrm>
            <a:off x="301111" y="3259092"/>
            <a:ext cx="22115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Explain what 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COSHH  covers?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49FA292F-4309-402C-97F5-6FA053DC1B86}"/>
              </a:ext>
            </a:extLst>
          </p:cNvPr>
          <p:cNvSpPr txBox="1"/>
          <p:nvPr/>
        </p:nvSpPr>
        <p:spPr>
          <a:xfrm>
            <a:off x="6558334" y="5602340"/>
            <a:ext cx="40154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Explain what</a:t>
            </a:r>
            <a:r>
              <a:rPr lang="en-GB" sz="1400" dirty="0">
                <a:latin typeface="Comic Sans MS" panose="030F0702030302020204" pitchFamily="66" charset="0"/>
                <a:ea typeface="Calibri" panose="020F0502020204030204" pitchFamily="34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  <a:ea typeface="Calibri" panose="020F0502020204030204" pitchFamily="34" charset="0"/>
              </a:rPr>
              <a:t>PPER</a:t>
            </a:r>
            <a:r>
              <a:rPr lang="en-GB" sz="1400" dirty="0">
                <a:latin typeface="Comic Sans MS" panose="030F0702030302020204" pitchFamily="66" charset="0"/>
              </a:rPr>
              <a:t>  covers?</a:t>
            </a:r>
          </a:p>
        </p:txBody>
      </p:sp>
      <p:graphicFrame>
        <p:nvGraphicFramePr>
          <p:cNvPr id="97" name="Table 25">
            <a:extLst>
              <a:ext uri="{FF2B5EF4-FFF2-40B4-BE49-F238E27FC236}">
                <a16:creationId xmlns:a16="http://schemas.microsoft.com/office/drawing/2014/main" id="{6D13F213-2085-4F62-ACC5-2D113BAD8A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2332992"/>
              </p:ext>
            </p:extLst>
          </p:nvPr>
        </p:nvGraphicFramePr>
        <p:xfrm>
          <a:off x="396119" y="5513307"/>
          <a:ext cx="5932190" cy="36862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6095">
                  <a:extLst>
                    <a:ext uri="{9D8B030D-6E8A-4147-A177-3AD203B41FA5}">
                      <a16:colId xmlns:a16="http://schemas.microsoft.com/office/drawing/2014/main" val="68468843"/>
                    </a:ext>
                  </a:extLst>
                </a:gridCol>
                <a:gridCol w="2966095">
                  <a:extLst>
                    <a:ext uri="{9D8B030D-6E8A-4147-A177-3AD203B41FA5}">
                      <a16:colId xmlns:a16="http://schemas.microsoft.com/office/drawing/2014/main" val="2751888220"/>
                    </a:ext>
                  </a:extLst>
                </a:gridCol>
              </a:tblGrid>
              <a:tr h="334852"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How does COSHH relate to: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8535642"/>
                  </a:ext>
                </a:extLst>
              </a:tr>
              <a:tr h="334852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Employer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Employee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3108075"/>
                  </a:ext>
                </a:extLst>
              </a:tr>
              <a:tr h="3016513"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1225294"/>
                  </a:ext>
                </a:extLst>
              </a:tr>
            </a:tbl>
          </a:graphicData>
        </a:graphic>
      </p:graphicFrame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3D51AD40-586A-494E-8A86-4E065973D4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0473" y="281154"/>
            <a:ext cx="1716429" cy="1724092"/>
          </a:xfrm>
          <a:prstGeom prst="rect">
            <a:avLst/>
          </a:prstGeom>
        </p:spPr>
      </p:pic>
      <p:pic>
        <p:nvPicPr>
          <p:cNvPr id="165" name="Picture 164" descr="A close up of a sign&#10;&#10;Description automatically generated">
            <a:extLst>
              <a:ext uri="{FF2B5EF4-FFF2-40B4-BE49-F238E27FC236}">
                <a16:creationId xmlns:a16="http://schemas.microsoft.com/office/drawing/2014/main" id="{AE1802BC-9B15-4FA0-A327-580ED11217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478" b="92239" l="4000" r="93500">
                        <a14:foregroundMark x1="43500" y1="21791" x2="43500" y2="21791"/>
                        <a14:foregroundMark x1="47750" y1="27164" x2="47750" y2="27164"/>
                        <a14:foregroundMark x1="42250" y1="27463" x2="42250" y2="27463"/>
                        <a14:foregroundMark x1="42000" y1="27463" x2="42000" y2="27463"/>
                        <a14:foregroundMark x1="38000" y1="30746" x2="38000" y2="30746"/>
                        <a14:foregroundMark x1="37250" y1="31343" x2="31750" y2="34627"/>
                        <a14:foregroundMark x1="21750" y1="36119" x2="62250" y2="43582"/>
                        <a14:foregroundMark x1="62250" y1="43582" x2="70500" y2="48955"/>
                        <a14:foregroundMark x1="70500" y1="48955" x2="64250" y2="59104"/>
                        <a14:foregroundMark x1="64250" y1="59104" x2="54750" y2="58507"/>
                        <a14:foregroundMark x1="54750" y1="58507" x2="46250" y2="52836"/>
                        <a14:foregroundMark x1="46250" y1="52836" x2="43000" y2="40597"/>
                        <a14:foregroundMark x1="43000" y1="40597" x2="62750" y2="43881"/>
                        <a14:foregroundMark x1="62750" y1="43881" x2="71750" y2="57910"/>
                        <a14:foregroundMark x1="71750" y1="57910" x2="64000" y2="65672"/>
                        <a14:foregroundMark x1="64000" y1="65672" x2="43750" y2="63284"/>
                        <a14:foregroundMark x1="43750" y1="63284" x2="28500" y2="54030"/>
                        <a14:foregroundMark x1="28500" y1="54030" x2="30000" y2="46269"/>
                        <a14:foregroundMark x1="36500" y1="59104" x2="22000" y2="66866"/>
                        <a14:foregroundMark x1="22000" y1="66866" x2="18500" y2="56418"/>
                        <a14:foregroundMark x1="18500" y1="56418" x2="27000" y2="44776"/>
                        <a14:foregroundMark x1="27000" y1="44776" x2="35250" y2="40896"/>
                        <a14:foregroundMark x1="35250" y1="40896" x2="40500" y2="49552"/>
                        <a14:foregroundMark x1="40500" y1="49552" x2="34500" y2="62388"/>
                        <a14:foregroundMark x1="34500" y1="62388" x2="24750" y2="65373"/>
                        <a14:foregroundMark x1="24750" y1="65373" x2="23500" y2="65373"/>
                        <a14:foregroundMark x1="9000" y1="64179" x2="9000" y2="64179"/>
                        <a14:foregroundMark x1="9000" y1="64179" x2="9000" y2="64179"/>
                        <a14:foregroundMark x1="9000" y1="64179" x2="9000" y2="48657"/>
                        <a14:foregroundMark x1="8250" y1="54627" x2="3750" y2="32836"/>
                        <a14:foregroundMark x1="3750" y1="32836" x2="8250" y2="23881"/>
                        <a14:foregroundMark x1="8250" y1="23881" x2="17500" y2="19104"/>
                        <a14:foregroundMark x1="17500" y1="19104" x2="24750" y2="35522"/>
                        <a14:foregroundMark x1="24750" y1="35522" x2="28500" y2="80299"/>
                        <a14:foregroundMark x1="28500" y1="80299" x2="32500" y2="92836"/>
                        <a14:foregroundMark x1="32500" y1="92836" x2="23500" y2="94328"/>
                        <a14:foregroundMark x1="23500" y1="94328" x2="13750" y2="92537"/>
                        <a14:foregroundMark x1="13750" y1="92537" x2="12000" y2="79104"/>
                        <a14:foregroundMark x1="12000" y1="79104" x2="11500" y2="68657"/>
                        <a14:foregroundMark x1="11500" y1="68657" x2="17500" y2="60896"/>
                        <a14:foregroundMark x1="17500" y1="60896" x2="25750" y2="63284"/>
                        <a14:foregroundMark x1="25750" y1="63284" x2="28250" y2="74925"/>
                        <a14:foregroundMark x1="28250" y1="74925" x2="27750" y2="79403"/>
                        <a14:foregroundMark x1="23250" y1="78507" x2="15250" y2="69851"/>
                        <a14:foregroundMark x1="15250" y1="69851" x2="19750" y2="83881"/>
                        <a14:foregroundMark x1="19750" y1="83881" x2="23250" y2="79403"/>
                        <a14:foregroundMark x1="61500" y1="52537" x2="44500" y2="63284"/>
                        <a14:foregroundMark x1="44500" y1="63284" x2="64000" y2="54030"/>
                        <a14:foregroundMark x1="64000" y1="54030" x2="87750" y2="51642"/>
                        <a14:foregroundMark x1="87750" y1="51642" x2="80500" y2="58209"/>
                        <a14:foregroundMark x1="80500" y1="58209" x2="13000" y2="84478"/>
                        <a14:foregroundMark x1="13000" y1="84478" x2="41000" y2="78806"/>
                        <a14:foregroundMark x1="41000" y1="78806" x2="33500" y2="87463"/>
                        <a14:foregroundMark x1="33500" y1="87463" x2="25000" y2="85970"/>
                        <a14:foregroundMark x1="25000" y1="85970" x2="25000" y2="85970"/>
                        <a14:foregroundMark x1="37250" y1="86269" x2="73000" y2="76119"/>
                        <a14:foregroundMark x1="73000" y1="76119" x2="82000" y2="77612"/>
                        <a14:foregroundMark x1="82000" y1="77612" x2="91000" y2="76716"/>
                        <a14:foregroundMark x1="91000" y1="76716" x2="97250" y2="68358"/>
                        <a14:foregroundMark x1="97250" y1="68358" x2="91000" y2="34030"/>
                        <a14:foregroundMark x1="91000" y1="34030" x2="83500" y2="25672"/>
                        <a14:foregroundMark x1="83500" y1="25672" x2="67250" y2="37910"/>
                        <a14:foregroundMark x1="67250" y1="37910" x2="58250" y2="46866"/>
                        <a14:foregroundMark x1="58250" y1="46866" x2="51750" y2="69552"/>
                        <a14:foregroundMark x1="51750" y1="69552" x2="44000" y2="74925"/>
                        <a14:foregroundMark x1="44000" y1="74925" x2="43500" y2="80299"/>
                        <a14:foregroundMark x1="43750" y1="79701" x2="43750" y2="79701"/>
                        <a14:foregroundMark x1="43750" y1="79403" x2="43750" y2="79403"/>
                        <a14:foregroundMark x1="85750" y1="70149" x2="86500" y2="64776"/>
                        <a14:foregroundMark x1="93500" y1="50746" x2="97000" y2="71642"/>
                        <a14:foregroundMark x1="97000" y1="71642" x2="89500" y2="77910"/>
                        <a14:foregroundMark x1="89500" y1="77910" x2="80000" y2="80000"/>
                        <a14:foregroundMark x1="80000" y1="80000" x2="64500" y2="66269"/>
                        <a14:foregroundMark x1="64500" y1="66269" x2="67500" y2="54627"/>
                        <a14:foregroundMark x1="67500" y1="54627" x2="65500" y2="43582"/>
                        <a14:foregroundMark x1="65500" y1="43582" x2="57750" y2="35224"/>
                        <a14:foregroundMark x1="57750" y1="35224" x2="53000" y2="25970"/>
                        <a14:foregroundMark x1="53000" y1="25970" x2="52000" y2="15821"/>
                        <a14:foregroundMark x1="52000" y1="15821" x2="69000" y2="6269"/>
                        <a14:foregroundMark x1="69000" y1="6269" x2="78500" y2="5672"/>
                        <a14:foregroundMark x1="78500" y1="5672" x2="86750" y2="10149"/>
                        <a14:foregroundMark x1="86750" y1="10149" x2="91250" y2="36119"/>
                        <a14:foregroundMark x1="82250" y1="26269" x2="61750" y2="31940"/>
                        <a14:foregroundMark x1="61750" y1="31940" x2="63250" y2="31940"/>
                        <a14:foregroundMark x1="59500" y1="28358" x2="59500" y2="28358"/>
                        <a14:foregroundMark x1="61500" y1="23582" x2="61500" y2="23582"/>
                        <a14:foregroundMark x1="68000" y1="22687" x2="69250" y2="22687"/>
                        <a14:foregroundMark x1="63500" y1="15224" x2="63500" y2="15224"/>
                        <a14:foregroundMark x1="63500" y1="15224" x2="63500" y2="15224"/>
                        <a14:foregroundMark x1="64250" y1="13731" x2="64250" y2="13731"/>
                        <a14:foregroundMark x1="68000" y1="12239" x2="69000" y2="12239"/>
                        <a14:foregroundMark x1="71000" y1="11642" x2="75500" y2="10448"/>
                        <a14:foregroundMark x1="76250" y1="10448" x2="76250" y2="10448"/>
                        <a14:foregroundMark x1="78250" y1="10746" x2="80500" y2="14030"/>
                        <a14:foregroundMark x1="82750" y1="18507" x2="83000" y2="20299"/>
                        <a14:foregroundMark x1="83250" y1="22985" x2="83250" y2="28060"/>
                        <a14:foregroundMark x1="83250" y1="29552" x2="83250" y2="29552"/>
                        <a14:foregroundMark x1="83250" y1="31642" x2="83750" y2="37910"/>
                        <a14:foregroundMark x1="84000" y1="38507" x2="85750" y2="45970"/>
                        <a14:foregroundMark x1="86750" y1="48358" x2="86750" y2="48358"/>
                        <a14:foregroundMark x1="86750" y1="48358" x2="87000" y2="55821"/>
                        <a14:foregroundMark x1="87750" y1="60299" x2="88000" y2="61493"/>
                        <a14:foregroundMark x1="88000" y1="62687" x2="87750" y2="65970"/>
                        <a14:foregroundMark x1="86500" y1="67164" x2="84250" y2="67463"/>
                        <a14:foregroundMark x1="79500" y1="67463" x2="78250" y2="67463"/>
                        <a14:foregroundMark x1="78250" y1="67164" x2="78000" y2="65373"/>
                        <a14:foregroundMark x1="78000" y1="63881" x2="80000" y2="61493"/>
                        <a14:foregroundMark x1="83000" y1="58507" x2="86750" y2="57313"/>
                        <a14:foregroundMark x1="88750" y1="57313" x2="90750" y2="58209"/>
                        <a14:foregroundMark x1="92500" y1="62388" x2="93500" y2="65373"/>
                        <a14:foregroundMark x1="93500" y1="66269" x2="93500" y2="68657"/>
                        <a14:foregroundMark x1="92000" y1="71940" x2="90500" y2="73134"/>
                        <a14:foregroundMark x1="90250" y1="73731" x2="88500" y2="73731"/>
                        <a14:foregroundMark x1="76750" y1="67164" x2="76750" y2="67164"/>
                        <a14:foregroundMark x1="49750" y1="18209" x2="47500" y2="19403"/>
                        <a14:foregroundMark x1="47500" y1="19403" x2="39500" y2="21194"/>
                        <a14:foregroundMark x1="35750" y1="22985" x2="32000" y2="24179"/>
                        <a14:foregroundMark x1="30500" y1="25075" x2="30500" y2="25075"/>
                        <a14:foregroundMark x1="29750" y1="25672" x2="29750" y2="25672"/>
                        <a14:foregroundMark x1="29750" y1="25970" x2="27750" y2="29254"/>
                        <a14:foregroundMark x1="18500" y1="44776" x2="17500" y2="44776"/>
                        <a14:foregroundMark x1="13250" y1="39701" x2="13250" y2="39701"/>
                        <a14:foregroundMark x1="10500" y1="38507" x2="10500" y2="38507"/>
                        <a14:foregroundMark x1="7750" y1="35821" x2="7750" y2="35821"/>
                        <a14:foregroundMark x1="4000" y1="28955" x2="4000" y2="28955"/>
                        <a14:foregroundMark x1="11250" y1="32537" x2="11250" y2="32537"/>
                        <a14:foregroundMark x1="10500" y1="36119" x2="10000" y2="38507"/>
                        <a14:foregroundMark x1="10000" y1="40299" x2="10000" y2="40299"/>
                        <a14:foregroundMark x1="10000" y1="42687" x2="10500" y2="44776"/>
                        <a14:foregroundMark x1="11250" y1="47164" x2="12000" y2="48358"/>
                        <a14:foregroundMark x1="12000" y1="48358" x2="12000" y2="48358"/>
                        <a14:foregroundMark x1="18500" y1="36119" x2="18500" y2="36119"/>
                        <a14:foregroundMark x1="78250" y1="4478" x2="78250" y2="44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452077"/>
            <a:ext cx="1406910" cy="1178285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41FBC5B5-9002-4E06-BA8B-A129B7D5B36A}"/>
              </a:ext>
            </a:extLst>
          </p:cNvPr>
          <p:cNvSpPr txBox="1"/>
          <p:nvPr/>
        </p:nvSpPr>
        <p:spPr>
          <a:xfrm>
            <a:off x="5123183" y="3151370"/>
            <a:ext cx="133751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>
                <a:latin typeface="Comic Sans MS" panose="030F0702030302020204" pitchFamily="66" charset="0"/>
              </a:rPr>
              <a:t>What</a:t>
            </a:r>
          </a:p>
          <a:p>
            <a:pPr algn="r"/>
            <a:r>
              <a:rPr lang="en-GB" sz="1400" dirty="0">
                <a:latin typeface="Comic Sans MS" panose="030F0702030302020204" pitchFamily="66" charset="0"/>
              </a:rPr>
              <a:t> does COSHH stand for?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099B6FF-1D40-431A-8009-F96BF328E898}"/>
              </a:ext>
            </a:extLst>
          </p:cNvPr>
          <p:cNvSpPr/>
          <p:nvPr/>
        </p:nvSpPr>
        <p:spPr>
          <a:xfrm>
            <a:off x="6476927" y="7088537"/>
            <a:ext cx="6169049" cy="340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en-GB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Explain what manual handing operations regulations cover?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6DEFEAC-AA32-4B69-AB0D-04C4C195D1C9}"/>
              </a:ext>
            </a:extLst>
          </p:cNvPr>
          <p:cNvSpPr/>
          <p:nvPr/>
        </p:nvSpPr>
        <p:spPr>
          <a:xfrm>
            <a:off x="396119" y="3800727"/>
            <a:ext cx="2560850" cy="15497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800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7C747E9-D223-4757-A681-E6C21C389346}"/>
              </a:ext>
            </a:extLst>
          </p:cNvPr>
          <p:cNvSpPr/>
          <p:nvPr/>
        </p:nvSpPr>
        <p:spPr>
          <a:xfrm>
            <a:off x="3747804" y="3800727"/>
            <a:ext cx="2560850" cy="15497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800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8" name="Picture 27" descr="A close up of a logo&#10;&#10;Description automatically generated">
            <a:extLst>
              <a:ext uri="{FF2B5EF4-FFF2-40B4-BE49-F238E27FC236}">
                <a16:creationId xmlns:a16="http://schemas.microsoft.com/office/drawing/2014/main" id="{7A10C3C2-008E-4C4C-86CE-F782B7FE16B3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14" t="2427" r="24376" b="7121"/>
          <a:stretch/>
        </p:blipFill>
        <p:spPr>
          <a:xfrm>
            <a:off x="985278" y="424728"/>
            <a:ext cx="4916455" cy="4784648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78EAF01D-DEFD-4792-8649-14E8BFAE1BE6}"/>
              </a:ext>
            </a:extLst>
          </p:cNvPr>
          <p:cNvSpPr txBox="1"/>
          <p:nvPr/>
        </p:nvSpPr>
        <p:spPr>
          <a:xfrm>
            <a:off x="2423157" y="226106"/>
            <a:ext cx="17164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Label the COSHH  symbols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87B26AB-693C-4C10-9CDE-9C762F5DBC4A}"/>
              </a:ext>
            </a:extLst>
          </p:cNvPr>
          <p:cNvSpPr/>
          <p:nvPr/>
        </p:nvSpPr>
        <p:spPr>
          <a:xfrm>
            <a:off x="6522807" y="424728"/>
            <a:ext cx="3406367" cy="1180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800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0C55AA7-3DB3-4789-9C9C-D85AF6081657}"/>
              </a:ext>
            </a:extLst>
          </p:cNvPr>
          <p:cNvSpPr/>
          <p:nvPr/>
        </p:nvSpPr>
        <p:spPr>
          <a:xfrm>
            <a:off x="6558334" y="5910117"/>
            <a:ext cx="5932190" cy="1180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800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1C7B65D-EB08-4F7A-9EFB-56525EC64A8C}"/>
              </a:ext>
            </a:extLst>
          </p:cNvPr>
          <p:cNvSpPr/>
          <p:nvPr/>
        </p:nvSpPr>
        <p:spPr>
          <a:xfrm>
            <a:off x="9250458" y="7434265"/>
            <a:ext cx="3069034" cy="1365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800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A05E7731-010D-4B47-897F-251ACD1A375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7484" y="7587818"/>
            <a:ext cx="2302915" cy="1215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669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>
            <a:extLst>
              <a:ext uri="{FF2B5EF4-FFF2-40B4-BE49-F238E27FC236}">
                <a16:creationId xmlns:a16="http://schemas.microsoft.com/office/drawing/2014/main" id="{D7217793-AC97-4CFB-8848-D53F00B581F2}"/>
              </a:ext>
            </a:extLst>
          </p:cNvPr>
          <p:cNvSpPr/>
          <p:nvPr/>
        </p:nvSpPr>
        <p:spPr>
          <a:xfrm>
            <a:off x="321340" y="415636"/>
            <a:ext cx="12261280" cy="893741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298E105-ADF9-46A8-92B7-26AA7748DCB2}"/>
              </a:ext>
            </a:extLst>
          </p:cNvPr>
          <p:cNvSpPr/>
          <p:nvPr/>
        </p:nvSpPr>
        <p:spPr>
          <a:xfrm>
            <a:off x="222115" y="120797"/>
            <a:ext cx="12467645" cy="9277349"/>
          </a:xfrm>
          <a:prstGeom prst="round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223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8FD211-723F-4663-9868-DE61EE41E774}"/>
              </a:ext>
            </a:extLst>
          </p:cNvPr>
          <p:cNvSpPr txBox="1"/>
          <p:nvPr/>
        </p:nvSpPr>
        <p:spPr>
          <a:xfrm>
            <a:off x="144939" y="120797"/>
            <a:ext cx="2713367" cy="138499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GB" sz="1200" b="1" u="sng" dirty="0" err="1">
                <a:latin typeface="Comic Sans MS" panose="030F0702030302020204" pitchFamily="66" charset="0"/>
              </a:rPr>
              <a:t>AC3.2</a:t>
            </a:r>
            <a:endParaRPr lang="en-GB" sz="1200" b="1" u="sng" dirty="0">
              <a:latin typeface="Comic Sans MS" panose="030F0702030302020204" pitchFamily="66" charset="0"/>
            </a:endParaRPr>
          </a:p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Identify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risks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 to personal</a:t>
            </a:r>
          </a:p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safety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 in hospitality and catering.</a:t>
            </a:r>
          </a:p>
          <a:p>
            <a:r>
              <a:rPr lang="en-GB" sz="1200" b="1" u="sng" dirty="0" err="1">
                <a:latin typeface="Comic Sans MS" panose="030F0702030302020204" pitchFamily="66" charset="0"/>
              </a:rPr>
              <a:t>AC3.3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Recommend</a:t>
            </a: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 personal safety</a:t>
            </a:r>
          </a:p>
          <a:p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control measures </a:t>
            </a: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for hospitality and catering provision</a:t>
            </a:r>
            <a:r>
              <a:rPr lang="en-GB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.</a:t>
            </a:r>
            <a:endParaRPr lang="en-GB" sz="1200" dirty="0">
              <a:solidFill>
                <a:schemeClr val="tx1">
                  <a:lumMod val="75000"/>
                  <a:lumOff val="25000"/>
                </a:schemeClr>
              </a:solidFill>
              <a:latin typeface="Comic Sans MS" panose="030F0702030302020204" pitchFamily="66" charset="0"/>
              <a:ea typeface="Kozuka Gothic Pro H" panose="020B0800000000000000" pitchFamily="34" charset="-128"/>
            </a:endParaRPr>
          </a:p>
        </p:txBody>
      </p:sp>
      <p:sp>
        <p:nvSpPr>
          <p:cNvPr id="21" name="Right Arrow 1040">
            <a:extLst>
              <a:ext uri="{FF2B5EF4-FFF2-40B4-BE49-F238E27FC236}">
                <a16:creationId xmlns:a16="http://schemas.microsoft.com/office/drawing/2014/main" id="{7E9D25E0-F998-4914-89B7-A24E0B2E4EA1}"/>
              </a:ext>
            </a:extLst>
          </p:cNvPr>
          <p:cNvSpPr/>
          <p:nvPr/>
        </p:nvSpPr>
        <p:spPr>
          <a:xfrm>
            <a:off x="6020752" y="13895070"/>
            <a:ext cx="2486978" cy="633413"/>
          </a:xfrm>
          <a:prstGeom prst="rightArrow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260">
                <a:latin typeface="Arial" panose="020B0604020202020204" pitchFamily="34" charset="0"/>
                <a:ea typeface="Times New Roman" panose="02020603050405020304" pitchFamily="18" charset="0"/>
              </a:rPr>
              <a:t>Where are you now?</a:t>
            </a:r>
            <a:endParaRPr lang="en-GB" sz="126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774A0C6E-E37C-4C10-A5B5-AC0264FDAD06}"/>
              </a:ext>
            </a:extLst>
          </p:cNvPr>
          <p:cNvSpPr/>
          <p:nvPr/>
        </p:nvSpPr>
        <p:spPr>
          <a:xfrm>
            <a:off x="10089219" y="267460"/>
            <a:ext cx="2637184" cy="8679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tabLst>
                <a:tab pos="355600" algn="l"/>
              </a:tabLst>
            </a:pPr>
            <a:r>
              <a:rPr lang="en-GB" sz="2520" dirty="0">
                <a:solidFill>
                  <a:schemeClr val="tx1">
                    <a:lumMod val="75000"/>
                    <a:lumOff val="25000"/>
                  </a:schemeClr>
                </a:solidFill>
                <a:latin typeface="Stencil" panose="040409050D0802020404" pitchFamily="82" charset="0"/>
                <a:ea typeface="Kozuka Gothic Pro H" panose="020B0800000000000000" pitchFamily="34" charset="-128"/>
              </a:rPr>
              <a:t>Revision</a:t>
            </a:r>
          </a:p>
          <a:p>
            <a:pPr algn="ctr"/>
            <a:r>
              <a:rPr lang="en-GB" sz="2520" dirty="0">
                <a:solidFill>
                  <a:schemeClr val="tx1">
                    <a:lumMod val="75000"/>
                    <a:lumOff val="25000"/>
                  </a:schemeClr>
                </a:solidFill>
                <a:latin typeface="Stencil" panose="040409050D0802020404" pitchFamily="82" charset="0"/>
                <a:ea typeface="Kozuka Gothic Pro H" panose="020B0800000000000000" pitchFamily="34" charset="-128"/>
              </a:rPr>
              <a:t> Question mat</a:t>
            </a:r>
          </a:p>
        </p:txBody>
      </p:sp>
      <p:pic>
        <p:nvPicPr>
          <p:cNvPr id="165" name="Picture 164" descr="A close up of a sign&#10;&#10;Description automatically generated">
            <a:extLst>
              <a:ext uri="{FF2B5EF4-FFF2-40B4-BE49-F238E27FC236}">
                <a16:creationId xmlns:a16="http://schemas.microsoft.com/office/drawing/2014/main" id="{AE1802BC-9B15-4FA0-A327-580ED112173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478" b="92239" l="4000" r="93500">
                        <a14:foregroundMark x1="43500" y1="21791" x2="43500" y2="21791"/>
                        <a14:foregroundMark x1="47750" y1="27164" x2="47750" y2="27164"/>
                        <a14:foregroundMark x1="42250" y1="27463" x2="42250" y2="27463"/>
                        <a14:foregroundMark x1="42000" y1="27463" x2="42000" y2="27463"/>
                        <a14:foregroundMark x1="38000" y1="30746" x2="38000" y2="30746"/>
                        <a14:foregroundMark x1="37250" y1="31343" x2="31750" y2="34627"/>
                        <a14:foregroundMark x1="21750" y1="36119" x2="62250" y2="43582"/>
                        <a14:foregroundMark x1="62250" y1="43582" x2="70500" y2="48955"/>
                        <a14:foregroundMark x1="70500" y1="48955" x2="64250" y2="59104"/>
                        <a14:foregroundMark x1="64250" y1="59104" x2="54750" y2="58507"/>
                        <a14:foregroundMark x1="54750" y1="58507" x2="46250" y2="52836"/>
                        <a14:foregroundMark x1="46250" y1="52836" x2="43000" y2="40597"/>
                        <a14:foregroundMark x1="43000" y1="40597" x2="62750" y2="43881"/>
                        <a14:foregroundMark x1="62750" y1="43881" x2="71750" y2="57910"/>
                        <a14:foregroundMark x1="71750" y1="57910" x2="64000" y2="65672"/>
                        <a14:foregroundMark x1="64000" y1="65672" x2="43750" y2="63284"/>
                        <a14:foregroundMark x1="43750" y1="63284" x2="28500" y2="54030"/>
                        <a14:foregroundMark x1="28500" y1="54030" x2="30000" y2="46269"/>
                        <a14:foregroundMark x1="36500" y1="59104" x2="22000" y2="66866"/>
                        <a14:foregroundMark x1="22000" y1="66866" x2="18500" y2="56418"/>
                        <a14:foregroundMark x1="18500" y1="56418" x2="27000" y2="44776"/>
                        <a14:foregroundMark x1="27000" y1="44776" x2="35250" y2="40896"/>
                        <a14:foregroundMark x1="35250" y1="40896" x2="40500" y2="49552"/>
                        <a14:foregroundMark x1="40500" y1="49552" x2="34500" y2="62388"/>
                        <a14:foregroundMark x1="34500" y1="62388" x2="24750" y2="65373"/>
                        <a14:foregroundMark x1="24750" y1="65373" x2="23500" y2="65373"/>
                        <a14:foregroundMark x1="9000" y1="64179" x2="9000" y2="64179"/>
                        <a14:foregroundMark x1="9000" y1="64179" x2="9000" y2="64179"/>
                        <a14:foregroundMark x1="9000" y1="64179" x2="9000" y2="48657"/>
                        <a14:foregroundMark x1="8250" y1="54627" x2="3750" y2="32836"/>
                        <a14:foregroundMark x1="3750" y1="32836" x2="8250" y2="23881"/>
                        <a14:foregroundMark x1="8250" y1="23881" x2="17500" y2="19104"/>
                        <a14:foregroundMark x1="17500" y1="19104" x2="24750" y2="35522"/>
                        <a14:foregroundMark x1="24750" y1="35522" x2="28500" y2="80299"/>
                        <a14:foregroundMark x1="28500" y1="80299" x2="32500" y2="92836"/>
                        <a14:foregroundMark x1="32500" y1="92836" x2="23500" y2="94328"/>
                        <a14:foregroundMark x1="23500" y1="94328" x2="13750" y2="92537"/>
                        <a14:foregroundMark x1="13750" y1="92537" x2="12000" y2="79104"/>
                        <a14:foregroundMark x1="12000" y1="79104" x2="11500" y2="68657"/>
                        <a14:foregroundMark x1="11500" y1="68657" x2="17500" y2="60896"/>
                        <a14:foregroundMark x1="17500" y1="60896" x2="25750" y2="63284"/>
                        <a14:foregroundMark x1="25750" y1="63284" x2="28250" y2="74925"/>
                        <a14:foregroundMark x1="28250" y1="74925" x2="27750" y2="79403"/>
                        <a14:foregroundMark x1="23250" y1="78507" x2="15250" y2="69851"/>
                        <a14:foregroundMark x1="15250" y1="69851" x2="19750" y2="83881"/>
                        <a14:foregroundMark x1="19750" y1="83881" x2="23250" y2="79403"/>
                        <a14:foregroundMark x1="61500" y1="52537" x2="44500" y2="63284"/>
                        <a14:foregroundMark x1="44500" y1="63284" x2="64000" y2="54030"/>
                        <a14:foregroundMark x1="64000" y1="54030" x2="87750" y2="51642"/>
                        <a14:foregroundMark x1="87750" y1="51642" x2="80500" y2="58209"/>
                        <a14:foregroundMark x1="80500" y1="58209" x2="13000" y2="84478"/>
                        <a14:foregroundMark x1="13000" y1="84478" x2="41000" y2="78806"/>
                        <a14:foregroundMark x1="41000" y1="78806" x2="33500" y2="87463"/>
                        <a14:foregroundMark x1="33500" y1="87463" x2="25000" y2="85970"/>
                        <a14:foregroundMark x1="25000" y1="85970" x2="25000" y2="85970"/>
                        <a14:foregroundMark x1="37250" y1="86269" x2="73000" y2="76119"/>
                        <a14:foregroundMark x1="73000" y1="76119" x2="82000" y2="77612"/>
                        <a14:foregroundMark x1="82000" y1="77612" x2="91000" y2="76716"/>
                        <a14:foregroundMark x1="91000" y1="76716" x2="97250" y2="68358"/>
                        <a14:foregroundMark x1="97250" y1="68358" x2="91000" y2="34030"/>
                        <a14:foregroundMark x1="91000" y1="34030" x2="83500" y2="25672"/>
                        <a14:foregroundMark x1="83500" y1="25672" x2="67250" y2="37910"/>
                        <a14:foregroundMark x1="67250" y1="37910" x2="58250" y2="46866"/>
                        <a14:foregroundMark x1="58250" y1="46866" x2="51750" y2="69552"/>
                        <a14:foregroundMark x1="51750" y1="69552" x2="44000" y2="74925"/>
                        <a14:foregroundMark x1="44000" y1="74925" x2="43500" y2="80299"/>
                        <a14:foregroundMark x1="43750" y1="79701" x2="43750" y2="79701"/>
                        <a14:foregroundMark x1="43750" y1="79403" x2="43750" y2="79403"/>
                        <a14:foregroundMark x1="85750" y1="70149" x2="86500" y2="64776"/>
                        <a14:foregroundMark x1="93500" y1="50746" x2="97000" y2="71642"/>
                        <a14:foregroundMark x1="97000" y1="71642" x2="89500" y2="77910"/>
                        <a14:foregroundMark x1="89500" y1="77910" x2="80000" y2="80000"/>
                        <a14:foregroundMark x1="80000" y1="80000" x2="64500" y2="66269"/>
                        <a14:foregroundMark x1="64500" y1="66269" x2="67500" y2="54627"/>
                        <a14:foregroundMark x1="67500" y1="54627" x2="65500" y2="43582"/>
                        <a14:foregroundMark x1="65500" y1="43582" x2="57750" y2="35224"/>
                        <a14:foregroundMark x1="57750" y1="35224" x2="53000" y2="25970"/>
                        <a14:foregroundMark x1="53000" y1="25970" x2="52000" y2="15821"/>
                        <a14:foregroundMark x1="52000" y1="15821" x2="69000" y2="6269"/>
                        <a14:foregroundMark x1="69000" y1="6269" x2="78500" y2="5672"/>
                        <a14:foregroundMark x1="78500" y1="5672" x2="86750" y2="10149"/>
                        <a14:foregroundMark x1="86750" y1="10149" x2="91250" y2="36119"/>
                        <a14:foregroundMark x1="82250" y1="26269" x2="61750" y2="31940"/>
                        <a14:foregroundMark x1="61750" y1="31940" x2="63250" y2="31940"/>
                        <a14:foregroundMark x1="59500" y1="28358" x2="59500" y2="28358"/>
                        <a14:foregroundMark x1="61500" y1="23582" x2="61500" y2="23582"/>
                        <a14:foregroundMark x1="68000" y1="22687" x2="69250" y2="22687"/>
                        <a14:foregroundMark x1="63500" y1="15224" x2="63500" y2="15224"/>
                        <a14:foregroundMark x1="63500" y1="15224" x2="63500" y2="15224"/>
                        <a14:foregroundMark x1="64250" y1="13731" x2="64250" y2="13731"/>
                        <a14:foregroundMark x1="68000" y1="12239" x2="69000" y2="12239"/>
                        <a14:foregroundMark x1="71000" y1="11642" x2="75500" y2="10448"/>
                        <a14:foregroundMark x1="76250" y1="10448" x2="76250" y2="10448"/>
                        <a14:foregroundMark x1="78250" y1="10746" x2="80500" y2="14030"/>
                        <a14:foregroundMark x1="82750" y1="18507" x2="83000" y2="20299"/>
                        <a14:foregroundMark x1="83250" y1="22985" x2="83250" y2="28060"/>
                        <a14:foregroundMark x1="83250" y1="29552" x2="83250" y2="29552"/>
                        <a14:foregroundMark x1="83250" y1="31642" x2="83750" y2="37910"/>
                        <a14:foregroundMark x1="84000" y1="38507" x2="85750" y2="45970"/>
                        <a14:foregroundMark x1="86750" y1="48358" x2="86750" y2="48358"/>
                        <a14:foregroundMark x1="86750" y1="48358" x2="87000" y2="55821"/>
                        <a14:foregroundMark x1="87750" y1="60299" x2="88000" y2="61493"/>
                        <a14:foregroundMark x1="88000" y1="62687" x2="87750" y2="65970"/>
                        <a14:foregroundMark x1="86500" y1="67164" x2="84250" y2="67463"/>
                        <a14:foregroundMark x1="79500" y1="67463" x2="78250" y2="67463"/>
                        <a14:foregroundMark x1="78250" y1="67164" x2="78000" y2="65373"/>
                        <a14:foregroundMark x1="78000" y1="63881" x2="80000" y2="61493"/>
                        <a14:foregroundMark x1="83000" y1="58507" x2="86750" y2="57313"/>
                        <a14:foregroundMark x1="88750" y1="57313" x2="90750" y2="58209"/>
                        <a14:foregroundMark x1="92500" y1="62388" x2="93500" y2="65373"/>
                        <a14:foregroundMark x1="93500" y1="66269" x2="93500" y2="68657"/>
                        <a14:foregroundMark x1="92000" y1="71940" x2="90500" y2="73134"/>
                        <a14:foregroundMark x1="90250" y1="73731" x2="88500" y2="73731"/>
                        <a14:foregroundMark x1="76750" y1="67164" x2="76750" y2="67164"/>
                        <a14:foregroundMark x1="49750" y1="18209" x2="47500" y2="19403"/>
                        <a14:foregroundMark x1="47500" y1="19403" x2="39500" y2="21194"/>
                        <a14:foregroundMark x1="35750" y1="22985" x2="32000" y2="24179"/>
                        <a14:foregroundMark x1="30500" y1="25075" x2="30500" y2="25075"/>
                        <a14:foregroundMark x1="29750" y1="25672" x2="29750" y2="25672"/>
                        <a14:foregroundMark x1="29750" y1="25970" x2="27750" y2="29254"/>
                        <a14:foregroundMark x1="18500" y1="44776" x2="17500" y2="44776"/>
                        <a14:foregroundMark x1="13250" y1="39701" x2="13250" y2="39701"/>
                        <a14:foregroundMark x1="10500" y1="38507" x2="10500" y2="38507"/>
                        <a14:foregroundMark x1="7750" y1="35821" x2="7750" y2="35821"/>
                        <a14:foregroundMark x1="4000" y1="28955" x2="4000" y2="28955"/>
                        <a14:foregroundMark x1="11250" y1="32537" x2="11250" y2="32537"/>
                        <a14:foregroundMark x1="10500" y1="36119" x2="10000" y2="38507"/>
                        <a14:foregroundMark x1="10000" y1="40299" x2="10000" y2="40299"/>
                        <a14:foregroundMark x1="10000" y1="42687" x2="10500" y2="44776"/>
                        <a14:foregroundMark x1="11250" y1="47164" x2="12000" y2="48358"/>
                        <a14:foregroundMark x1="12000" y1="48358" x2="12000" y2="48358"/>
                        <a14:foregroundMark x1="18500" y1="36119" x2="18500" y2="36119"/>
                        <a14:foregroundMark x1="78250" y1="4478" x2="78250" y2="44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740637"/>
            <a:ext cx="1062360" cy="889725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D39921AA-66BC-4E21-95F3-379FE84594F7}"/>
              </a:ext>
            </a:extLst>
          </p:cNvPr>
          <p:cNvSpPr/>
          <p:nvPr/>
        </p:nvSpPr>
        <p:spPr>
          <a:xfrm>
            <a:off x="5391094" y="4156977"/>
            <a:ext cx="2085130" cy="1519881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FFCA2EB-F996-4B21-B305-9AE9CFCD98E0}"/>
              </a:ext>
            </a:extLst>
          </p:cNvPr>
          <p:cNvSpPr/>
          <p:nvPr/>
        </p:nvSpPr>
        <p:spPr>
          <a:xfrm>
            <a:off x="4359586" y="3405099"/>
            <a:ext cx="4148144" cy="3023638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A8D50BE-D155-4FA1-A3B4-8E5660485812}"/>
              </a:ext>
            </a:extLst>
          </p:cNvPr>
          <p:cNvSpPr/>
          <p:nvPr/>
        </p:nvSpPr>
        <p:spPr>
          <a:xfrm>
            <a:off x="2164680" y="1805200"/>
            <a:ext cx="8537956" cy="6223434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7280E26-1FB3-4C39-8E4A-6AB03FA86BB7}"/>
              </a:ext>
            </a:extLst>
          </p:cNvPr>
          <p:cNvSpPr/>
          <p:nvPr/>
        </p:nvSpPr>
        <p:spPr>
          <a:xfrm>
            <a:off x="5400253" y="4500434"/>
            <a:ext cx="2085131" cy="830997"/>
          </a:xfrm>
          <a:prstGeom prst="rect">
            <a:avLst/>
          </a:prstGeom>
          <a:noFill/>
        </p:spPr>
        <p:txBody>
          <a:bodyPr wrap="square" lIns="91440" tIns="45720" rIns="91440" bIns="45720" anchor="ctr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lvl="0" algn="ctr"/>
            <a:r>
              <a:rPr lang="en-GB" sz="2400" b="1" dirty="0">
                <a:ln/>
                <a:solidFill>
                  <a:schemeClr val="bg1"/>
                </a:solidFill>
                <a:latin typeface="Comic Sans MS" panose="030F0702030302020204" pitchFamily="66" charset="0"/>
              </a:rPr>
              <a:t>Safety and security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7A49DDB-1E2D-49CE-8100-A232E0822D22}"/>
              </a:ext>
            </a:extLst>
          </p:cNvPr>
          <p:cNvCxnSpPr>
            <a:cxnSpLocks/>
            <a:stCxn id="4" idx="2"/>
            <a:endCxn id="2" idx="4"/>
          </p:cNvCxnSpPr>
          <p:nvPr/>
        </p:nvCxnSpPr>
        <p:spPr>
          <a:xfrm flipH="1" flipV="1">
            <a:off x="6433659" y="5676858"/>
            <a:ext cx="22279" cy="37212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F30392D-8975-40B0-9D14-AC8D338ED400}"/>
              </a:ext>
            </a:extLst>
          </p:cNvPr>
          <p:cNvCxnSpPr>
            <a:cxnSpLocks/>
            <a:stCxn id="11" idx="0"/>
            <a:endCxn id="2" idx="0"/>
          </p:cNvCxnSpPr>
          <p:nvPr/>
        </p:nvCxnSpPr>
        <p:spPr>
          <a:xfrm flipH="1">
            <a:off x="6433659" y="415636"/>
            <a:ext cx="18321" cy="37413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8F416FF1-3E4D-473A-A2AC-DAA6FBE2C2B9}"/>
              </a:ext>
            </a:extLst>
          </p:cNvPr>
          <p:cNvSpPr/>
          <p:nvPr/>
        </p:nvSpPr>
        <p:spPr>
          <a:xfrm rot="5400000">
            <a:off x="4019635" y="4622736"/>
            <a:ext cx="2158140" cy="523220"/>
          </a:xfrm>
          <a:custGeom>
            <a:avLst/>
            <a:gdLst>
              <a:gd name="connsiteX0" fmla="*/ 0 w 1571584"/>
              <a:gd name="connsiteY0" fmla="*/ 0 h 923330"/>
              <a:gd name="connsiteX1" fmla="*/ 1571584 w 1571584"/>
              <a:gd name="connsiteY1" fmla="*/ 0 h 923330"/>
              <a:gd name="connsiteX2" fmla="*/ 1571584 w 1571584"/>
              <a:gd name="connsiteY2" fmla="*/ 923330 h 923330"/>
              <a:gd name="connsiteX3" fmla="*/ 0 w 1571584"/>
              <a:gd name="connsiteY3" fmla="*/ 923330 h 923330"/>
              <a:gd name="connsiteX4" fmla="*/ 0 w 1571584"/>
              <a:gd name="connsiteY4" fmla="*/ 0 h 923330"/>
              <a:gd name="connsiteX0" fmla="*/ 0 w 2104563"/>
              <a:gd name="connsiteY0" fmla="*/ 188489 h 923330"/>
              <a:gd name="connsiteX1" fmla="*/ 2104563 w 2104563"/>
              <a:gd name="connsiteY1" fmla="*/ 0 h 923330"/>
              <a:gd name="connsiteX2" fmla="*/ 2104563 w 2104563"/>
              <a:gd name="connsiteY2" fmla="*/ 923330 h 923330"/>
              <a:gd name="connsiteX3" fmla="*/ 532979 w 2104563"/>
              <a:gd name="connsiteY3" fmla="*/ 923330 h 923330"/>
              <a:gd name="connsiteX4" fmla="*/ 0 w 2104563"/>
              <a:gd name="connsiteY4" fmla="*/ 188489 h 923330"/>
              <a:gd name="connsiteX0" fmla="*/ 0 w 2104563"/>
              <a:gd name="connsiteY0" fmla="*/ 188489 h 923330"/>
              <a:gd name="connsiteX1" fmla="*/ 2104563 w 2104563"/>
              <a:gd name="connsiteY1" fmla="*/ 0 h 923330"/>
              <a:gd name="connsiteX2" fmla="*/ 1836934 w 2104563"/>
              <a:gd name="connsiteY2" fmla="*/ 688987 h 923330"/>
              <a:gd name="connsiteX3" fmla="*/ 532979 w 2104563"/>
              <a:gd name="connsiteY3" fmla="*/ 923330 h 923330"/>
              <a:gd name="connsiteX4" fmla="*/ 0 w 2104563"/>
              <a:gd name="connsiteY4" fmla="*/ 188489 h 923330"/>
              <a:gd name="connsiteX0" fmla="*/ 0 w 2104563"/>
              <a:gd name="connsiteY0" fmla="*/ 188489 h 923330"/>
              <a:gd name="connsiteX1" fmla="*/ 2104563 w 2104563"/>
              <a:gd name="connsiteY1" fmla="*/ 0 h 923330"/>
              <a:gd name="connsiteX2" fmla="*/ 1836934 w 2104563"/>
              <a:gd name="connsiteY2" fmla="*/ 688987 h 923330"/>
              <a:gd name="connsiteX3" fmla="*/ 532979 w 2104563"/>
              <a:gd name="connsiteY3" fmla="*/ 923330 h 923330"/>
              <a:gd name="connsiteX4" fmla="*/ 0 w 2104563"/>
              <a:gd name="connsiteY4" fmla="*/ 188489 h 923330"/>
              <a:gd name="connsiteX0" fmla="*/ 0 w 2104563"/>
              <a:gd name="connsiteY0" fmla="*/ 188489 h 808794"/>
              <a:gd name="connsiteX1" fmla="*/ 2104563 w 2104563"/>
              <a:gd name="connsiteY1" fmla="*/ 0 h 808794"/>
              <a:gd name="connsiteX2" fmla="*/ 1836934 w 2104563"/>
              <a:gd name="connsiteY2" fmla="*/ 688987 h 808794"/>
              <a:gd name="connsiteX3" fmla="*/ 586471 w 2104563"/>
              <a:gd name="connsiteY3" fmla="*/ 808794 h 808794"/>
              <a:gd name="connsiteX4" fmla="*/ 0 w 2104563"/>
              <a:gd name="connsiteY4" fmla="*/ 188489 h 808794"/>
              <a:gd name="connsiteX0" fmla="*/ 0 w 2158140"/>
              <a:gd name="connsiteY0" fmla="*/ 0 h 620305"/>
              <a:gd name="connsiteX1" fmla="*/ 2158140 w 2158140"/>
              <a:gd name="connsiteY1" fmla="*/ 100486 h 620305"/>
              <a:gd name="connsiteX2" fmla="*/ 1836934 w 2158140"/>
              <a:gd name="connsiteY2" fmla="*/ 500498 h 620305"/>
              <a:gd name="connsiteX3" fmla="*/ 586471 w 2158140"/>
              <a:gd name="connsiteY3" fmla="*/ 620305 h 620305"/>
              <a:gd name="connsiteX4" fmla="*/ 0 w 2158140"/>
              <a:gd name="connsiteY4" fmla="*/ 0 h 620305"/>
              <a:gd name="connsiteX0" fmla="*/ 0 w 2158140"/>
              <a:gd name="connsiteY0" fmla="*/ 94331 h 714636"/>
              <a:gd name="connsiteX1" fmla="*/ 2158140 w 2158140"/>
              <a:gd name="connsiteY1" fmla="*/ 194817 h 714636"/>
              <a:gd name="connsiteX2" fmla="*/ 1836934 w 2158140"/>
              <a:gd name="connsiteY2" fmla="*/ 594829 h 714636"/>
              <a:gd name="connsiteX3" fmla="*/ 586471 w 2158140"/>
              <a:gd name="connsiteY3" fmla="*/ 714636 h 714636"/>
              <a:gd name="connsiteX4" fmla="*/ 0 w 2158140"/>
              <a:gd name="connsiteY4" fmla="*/ 94331 h 714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8140" h="714636">
                <a:moveTo>
                  <a:pt x="0" y="94331"/>
                </a:moveTo>
                <a:cubicBezTo>
                  <a:pt x="719380" y="127826"/>
                  <a:pt x="1028752" y="-196076"/>
                  <a:pt x="2158140" y="194817"/>
                </a:cubicBezTo>
                <a:lnTo>
                  <a:pt x="1836934" y="594829"/>
                </a:lnTo>
                <a:cubicBezTo>
                  <a:pt x="1133598" y="513522"/>
                  <a:pt x="1021123" y="636522"/>
                  <a:pt x="586471" y="714636"/>
                </a:cubicBezTo>
                <a:lnTo>
                  <a:pt x="0" y="94331"/>
                </a:lnTo>
                <a:close/>
              </a:path>
            </a:pathLst>
          </a:custGeom>
        </p:spPr>
        <p:txBody>
          <a:bodyPr wrap="square">
            <a:spAutoFit/>
          </a:bodyPr>
          <a:lstStyle/>
          <a:p>
            <a:pPr lvl="0" algn="ctr"/>
            <a:r>
              <a:rPr lang="en-GB" sz="2800" b="1" dirty="0">
                <a:latin typeface="Comic Sans MS" panose="030F0702030302020204" pitchFamily="66" charset="0"/>
              </a:rPr>
              <a:t>Employers</a:t>
            </a:r>
          </a:p>
        </p:txBody>
      </p:sp>
      <p:sp>
        <p:nvSpPr>
          <p:cNvPr id="30" name="Rectangle 24">
            <a:extLst>
              <a:ext uri="{FF2B5EF4-FFF2-40B4-BE49-F238E27FC236}">
                <a16:creationId xmlns:a16="http://schemas.microsoft.com/office/drawing/2014/main" id="{8CFC8992-2346-4AFD-AA48-E4EF46C8D37F}"/>
              </a:ext>
            </a:extLst>
          </p:cNvPr>
          <p:cNvSpPr/>
          <p:nvPr/>
        </p:nvSpPr>
        <p:spPr>
          <a:xfrm rot="16200000">
            <a:off x="6749060" y="4622736"/>
            <a:ext cx="2158140" cy="523220"/>
          </a:xfrm>
          <a:custGeom>
            <a:avLst/>
            <a:gdLst>
              <a:gd name="connsiteX0" fmla="*/ 0 w 1571584"/>
              <a:gd name="connsiteY0" fmla="*/ 0 h 923330"/>
              <a:gd name="connsiteX1" fmla="*/ 1571584 w 1571584"/>
              <a:gd name="connsiteY1" fmla="*/ 0 h 923330"/>
              <a:gd name="connsiteX2" fmla="*/ 1571584 w 1571584"/>
              <a:gd name="connsiteY2" fmla="*/ 923330 h 923330"/>
              <a:gd name="connsiteX3" fmla="*/ 0 w 1571584"/>
              <a:gd name="connsiteY3" fmla="*/ 923330 h 923330"/>
              <a:gd name="connsiteX4" fmla="*/ 0 w 1571584"/>
              <a:gd name="connsiteY4" fmla="*/ 0 h 923330"/>
              <a:gd name="connsiteX0" fmla="*/ 0 w 2104563"/>
              <a:gd name="connsiteY0" fmla="*/ 188489 h 923330"/>
              <a:gd name="connsiteX1" fmla="*/ 2104563 w 2104563"/>
              <a:gd name="connsiteY1" fmla="*/ 0 h 923330"/>
              <a:gd name="connsiteX2" fmla="*/ 2104563 w 2104563"/>
              <a:gd name="connsiteY2" fmla="*/ 923330 h 923330"/>
              <a:gd name="connsiteX3" fmla="*/ 532979 w 2104563"/>
              <a:gd name="connsiteY3" fmla="*/ 923330 h 923330"/>
              <a:gd name="connsiteX4" fmla="*/ 0 w 2104563"/>
              <a:gd name="connsiteY4" fmla="*/ 188489 h 923330"/>
              <a:gd name="connsiteX0" fmla="*/ 0 w 2104563"/>
              <a:gd name="connsiteY0" fmla="*/ 188489 h 923330"/>
              <a:gd name="connsiteX1" fmla="*/ 2104563 w 2104563"/>
              <a:gd name="connsiteY1" fmla="*/ 0 h 923330"/>
              <a:gd name="connsiteX2" fmla="*/ 1836934 w 2104563"/>
              <a:gd name="connsiteY2" fmla="*/ 688987 h 923330"/>
              <a:gd name="connsiteX3" fmla="*/ 532979 w 2104563"/>
              <a:gd name="connsiteY3" fmla="*/ 923330 h 923330"/>
              <a:gd name="connsiteX4" fmla="*/ 0 w 2104563"/>
              <a:gd name="connsiteY4" fmla="*/ 188489 h 923330"/>
              <a:gd name="connsiteX0" fmla="*/ 0 w 2104563"/>
              <a:gd name="connsiteY0" fmla="*/ 188489 h 923330"/>
              <a:gd name="connsiteX1" fmla="*/ 2104563 w 2104563"/>
              <a:gd name="connsiteY1" fmla="*/ 0 h 923330"/>
              <a:gd name="connsiteX2" fmla="*/ 1836934 w 2104563"/>
              <a:gd name="connsiteY2" fmla="*/ 688987 h 923330"/>
              <a:gd name="connsiteX3" fmla="*/ 532979 w 2104563"/>
              <a:gd name="connsiteY3" fmla="*/ 923330 h 923330"/>
              <a:gd name="connsiteX4" fmla="*/ 0 w 2104563"/>
              <a:gd name="connsiteY4" fmla="*/ 188489 h 923330"/>
              <a:gd name="connsiteX0" fmla="*/ 0 w 2104563"/>
              <a:gd name="connsiteY0" fmla="*/ 188489 h 808794"/>
              <a:gd name="connsiteX1" fmla="*/ 2104563 w 2104563"/>
              <a:gd name="connsiteY1" fmla="*/ 0 h 808794"/>
              <a:gd name="connsiteX2" fmla="*/ 1836934 w 2104563"/>
              <a:gd name="connsiteY2" fmla="*/ 688987 h 808794"/>
              <a:gd name="connsiteX3" fmla="*/ 586471 w 2104563"/>
              <a:gd name="connsiteY3" fmla="*/ 808794 h 808794"/>
              <a:gd name="connsiteX4" fmla="*/ 0 w 2104563"/>
              <a:gd name="connsiteY4" fmla="*/ 188489 h 808794"/>
              <a:gd name="connsiteX0" fmla="*/ 0 w 2158140"/>
              <a:gd name="connsiteY0" fmla="*/ 0 h 620305"/>
              <a:gd name="connsiteX1" fmla="*/ 2158140 w 2158140"/>
              <a:gd name="connsiteY1" fmla="*/ 100486 h 620305"/>
              <a:gd name="connsiteX2" fmla="*/ 1836934 w 2158140"/>
              <a:gd name="connsiteY2" fmla="*/ 500498 h 620305"/>
              <a:gd name="connsiteX3" fmla="*/ 586471 w 2158140"/>
              <a:gd name="connsiteY3" fmla="*/ 620305 h 620305"/>
              <a:gd name="connsiteX4" fmla="*/ 0 w 2158140"/>
              <a:gd name="connsiteY4" fmla="*/ 0 h 620305"/>
              <a:gd name="connsiteX0" fmla="*/ 0 w 2158140"/>
              <a:gd name="connsiteY0" fmla="*/ 94331 h 714636"/>
              <a:gd name="connsiteX1" fmla="*/ 2158140 w 2158140"/>
              <a:gd name="connsiteY1" fmla="*/ 194817 h 714636"/>
              <a:gd name="connsiteX2" fmla="*/ 1836934 w 2158140"/>
              <a:gd name="connsiteY2" fmla="*/ 594829 h 714636"/>
              <a:gd name="connsiteX3" fmla="*/ 586471 w 2158140"/>
              <a:gd name="connsiteY3" fmla="*/ 714636 h 714636"/>
              <a:gd name="connsiteX4" fmla="*/ 0 w 2158140"/>
              <a:gd name="connsiteY4" fmla="*/ 94331 h 714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8140" h="714636">
                <a:moveTo>
                  <a:pt x="0" y="94331"/>
                </a:moveTo>
                <a:cubicBezTo>
                  <a:pt x="719380" y="127826"/>
                  <a:pt x="1028752" y="-196076"/>
                  <a:pt x="2158140" y="194817"/>
                </a:cubicBezTo>
                <a:lnTo>
                  <a:pt x="1836934" y="594829"/>
                </a:lnTo>
                <a:cubicBezTo>
                  <a:pt x="1133598" y="513522"/>
                  <a:pt x="1021123" y="636522"/>
                  <a:pt x="586471" y="714636"/>
                </a:cubicBezTo>
                <a:lnTo>
                  <a:pt x="0" y="94331"/>
                </a:lnTo>
                <a:close/>
              </a:path>
            </a:pathLst>
          </a:custGeom>
        </p:spPr>
        <p:txBody>
          <a:bodyPr wrap="square">
            <a:spAutoFit/>
          </a:bodyPr>
          <a:lstStyle/>
          <a:p>
            <a:pPr lvl="0" algn="ctr"/>
            <a:r>
              <a:rPr lang="en-GB" sz="2800" b="1" dirty="0">
                <a:latin typeface="Comic Sans MS" panose="030F0702030302020204" pitchFamily="66" charset="0"/>
              </a:rPr>
              <a:t>Employees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93051B41-387F-4D10-A3E7-C78E50978CAD}"/>
              </a:ext>
            </a:extLst>
          </p:cNvPr>
          <p:cNvSpPr/>
          <p:nvPr/>
        </p:nvSpPr>
        <p:spPr>
          <a:xfrm>
            <a:off x="5686399" y="1785512"/>
            <a:ext cx="1537854" cy="16195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Risks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94E7E2CE-C108-48A4-8A9F-B7BF97EDFCA7}"/>
              </a:ext>
            </a:extLst>
          </p:cNvPr>
          <p:cNvSpPr/>
          <p:nvPr/>
        </p:nvSpPr>
        <p:spPr>
          <a:xfrm>
            <a:off x="5664731" y="6444166"/>
            <a:ext cx="1537854" cy="159951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Risks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5356D3E1-ABBD-4A85-9363-C6DBB6D2B56B}"/>
              </a:ext>
            </a:extLst>
          </p:cNvPr>
          <p:cNvSpPr/>
          <p:nvPr/>
        </p:nvSpPr>
        <p:spPr>
          <a:xfrm>
            <a:off x="5606307" y="8334347"/>
            <a:ext cx="165470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E" b="1" dirty="0">
                <a:solidFill>
                  <a:schemeClr val="bg1"/>
                </a:solidFill>
              </a:rPr>
              <a:t>Care</a:t>
            </a:r>
          </a:p>
          <a:p>
            <a:pPr algn="ctr"/>
            <a:r>
              <a:rPr lang="en-IE" b="1" dirty="0">
                <a:solidFill>
                  <a:schemeClr val="bg1"/>
                </a:solidFill>
              </a:rPr>
              <a:t>Maintenance</a:t>
            </a:r>
            <a:r>
              <a:rPr lang="en-IE" sz="1600" b="1" dirty="0">
                <a:solidFill>
                  <a:schemeClr val="bg1"/>
                </a:solidFill>
              </a:rPr>
              <a:t> Cleaning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9225CD2B-1C7F-4BC2-A20D-7EFEAB771106}"/>
              </a:ext>
            </a:extLst>
          </p:cNvPr>
          <p:cNvSpPr/>
          <p:nvPr/>
        </p:nvSpPr>
        <p:spPr>
          <a:xfrm rot="2189245">
            <a:off x="410281" y="7817955"/>
            <a:ext cx="23244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  <a:latin typeface="Comic Sans MS" panose="030F0702030302020204" pitchFamily="66" charset="0"/>
              </a:rPr>
              <a:t>Task – complete the radar. Give at least 5 examples of each.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6D477983-CEFC-4DF5-A9FB-47126CA07D70}"/>
              </a:ext>
            </a:extLst>
          </p:cNvPr>
          <p:cNvSpPr/>
          <p:nvPr/>
        </p:nvSpPr>
        <p:spPr>
          <a:xfrm>
            <a:off x="5554273" y="8283602"/>
            <a:ext cx="16547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Control measures</a:t>
            </a:r>
            <a:endParaRPr lang="en-GB" sz="1600" b="1" dirty="0">
              <a:solidFill>
                <a:schemeClr val="bg1"/>
              </a:solidFill>
            </a:endParaRP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CAD89653-EF51-43B4-ABE1-EA6D57E488A3}"/>
              </a:ext>
            </a:extLst>
          </p:cNvPr>
          <p:cNvGrpSpPr/>
          <p:nvPr/>
        </p:nvGrpSpPr>
        <p:grpSpPr>
          <a:xfrm>
            <a:off x="5606307" y="8028634"/>
            <a:ext cx="1654703" cy="1286494"/>
            <a:chOff x="5664616" y="507701"/>
            <a:chExt cx="1654703" cy="967618"/>
          </a:xfrm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ABF20412-ADB2-430E-80BA-C9505C3C94C7}"/>
                </a:ext>
              </a:extLst>
            </p:cNvPr>
            <p:cNvSpPr/>
            <p:nvPr/>
          </p:nvSpPr>
          <p:spPr>
            <a:xfrm>
              <a:off x="5726386" y="507701"/>
              <a:ext cx="1494521" cy="96761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 dirty="0">
                <a:latin typeface="Comic Sans MS" panose="030F0702030302020204" pitchFamily="66" charset="0"/>
              </a:endParaRP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7692959C-7C04-45FA-A580-121921905A2E}"/>
                </a:ext>
              </a:extLst>
            </p:cNvPr>
            <p:cNvSpPr/>
            <p:nvPr/>
          </p:nvSpPr>
          <p:spPr>
            <a:xfrm>
              <a:off x="5664616" y="719466"/>
              <a:ext cx="1654703" cy="5324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0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Control measures</a:t>
              </a:r>
              <a:endParaRPr lang="en-GB" b="1" dirty="0">
                <a:solidFill>
                  <a:schemeClr val="bg1"/>
                </a:solidFill>
                <a:latin typeface="Comic Sans MS" panose="030F0702030302020204" pitchFamily="66" charset="0"/>
              </a:endParaRPr>
            </a:p>
          </p:txBody>
        </p:sp>
      </p:grpSp>
      <p:sp>
        <p:nvSpPr>
          <p:cNvPr id="68" name="Rectangle 67">
            <a:extLst>
              <a:ext uri="{FF2B5EF4-FFF2-40B4-BE49-F238E27FC236}">
                <a16:creationId xmlns:a16="http://schemas.microsoft.com/office/drawing/2014/main" id="{32831AA9-8CCA-4D49-96EB-1C73E4EC999B}"/>
              </a:ext>
            </a:extLst>
          </p:cNvPr>
          <p:cNvSpPr/>
          <p:nvPr/>
        </p:nvSpPr>
        <p:spPr>
          <a:xfrm>
            <a:off x="5501089" y="548490"/>
            <a:ext cx="1654703" cy="830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Control measures</a:t>
            </a:r>
            <a:endParaRPr lang="en-GB" sz="2000" b="1" dirty="0">
              <a:solidFill>
                <a:schemeClr val="bg1"/>
              </a:solidFill>
            </a:endParaRP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15E8FDE6-85AB-4AD4-A021-88A9B1565A2A}"/>
              </a:ext>
            </a:extLst>
          </p:cNvPr>
          <p:cNvGrpSpPr/>
          <p:nvPr/>
        </p:nvGrpSpPr>
        <p:grpSpPr>
          <a:xfrm>
            <a:off x="5664731" y="408076"/>
            <a:ext cx="1654703" cy="1592291"/>
            <a:chOff x="5664615" y="507701"/>
            <a:chExt cx="1654703" cy="967618"/>
          </a:xfrm>
        </p:grpSpPr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4D69250E-FB44-4AB3-9EDC-92F299E3266F}"/>
                </a:ext>
              </a:extLst>
            </p:cNvPr>
            <p:cNvSpPr/>
            <p:nvPr/>
          </p:nvSpPr>
          <p:spPr>
            <a:xfrm>
              <a:off x="5726386" y="507701"/>
              <a:ext cx="1494521" cy="96761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 dirty="0">
                <a:latin typeface="Comic Sans MS" panose="030F0702030302020204" pitchFamily="66" charset="0"/>
              </a:endParaRP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FDAFD7C9-2AB8-4F3B-B979-80F2BD6B13D6}"/>
                </a:ext>
              </a:extLst>
            </p:cNvPr>
            <p:cNvSpPr/>
            <p:nvPr/>
          </p:nvSpPr>
          <p:spPr>
            <a:xfrm>
              <a:off x="5664615" y="734594"/>
              <a:ext cx="1654703" cy="4301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0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Control measures</a:t>
              </a:r>
              <a:endParaRPr lang="en-GB" b="1" dirty="0">
                <a:solidFill>
                  <a:schemeClr val="bg1"/>
                </a:solidFill>
                <a:latin typeface="Comic Sans MS" panose="030F0702030302020204" pitchFamily="66" charset="0"/>
              </a:endParaRPr>
            </a:p>
          </p:txBody>
        </p:sp>
      </p:grpSp>
      <p:pic>
        <p:nvPicPr>
          <p:cNvPr id="72" name="Picture 71" descr="A picture containing drawing&#10;&#10;Description automatically generated">
            <a:extLst>
              <a:ext uri="{FF2B5EF4-FFF2-40B4-BE49-F238E27FC236}">
                <a16:creationId xmlns:a16="http://schemas.microsoft.com/office/drawing/2014/main" id="{9BB42C98-0F02-4159-8CBB-4E11BA5242B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0403" y="7174844"/>
            <a:ext cx="1046000" cy="1050670"/>
          </a:xfrm>
          <a:prstGeom prst="rect">
            <a:avLst/>
          </a:prstGeom>
        </p:spPr>
      </p:pic>
      <p:pic>
        <p:nvPicPr>
          <p:cNvPr id="73" name="Picture 72" descr="A picture containing drawing&#10;&#10;Description automatically generated">
            <a:extLst>
              <a:ext uri="{FF2B5EF4-FFF2-40B4-BE49-F238E27FC236}">
                <a16:creationId xmlns:a16="http://schemas.microsoft.com/office/drawing/2014/main" id="{17079956-A803-49F3-ACC1-4B302684FFF5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2095" y="8350165"/>
            <a:ext cx="1749750" cy="923330"/>
          </a:xfrm>
          <a:prstGeom prst="rect">
            <a:avLst/>
          </a:prstGeom>
        </p:spPr>
      </p:pic>
      <p:pic>
        <p:nvPicPr>
          <p:cNvPr id="74" name="Picture 73" descr="A close up of a toy&#10;&#10;Description automatically generated">
            <a:extLst>
              <a:ext uri="{FF2B5EF4-FFF2-40B4-BE49-F238E27FC236}">
                <a16:creationId xmlns:a16="http://schemas.microsoft.com/office/drawing/2014/main" id="{016BF6C5-48DD-412F-89F0-E34C3742B16E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64077" y="1698017"/>
            <a:ext cx="2149322" cy="1432881"/>
          </a:xfrm>
          <a:prstGeom prst="rect">
            <a:avLst/>
          </a:prstGeom>
        </p:spPr>
      </p:pic>
      <p:pic>
        <p:nvPicPr>
          <p:cNvPr id="75" name="Picture 74" descr="A close up of a logo&#10;&#10;Description automatically generated">
            <a:extLst>
              <a:ext uri="{FF2B5EF4-FFF2-40B4-BE49-F238E27FC236}">
                <a16:creationId xmlns:a16="http://schemas.microsoft.com/office/drawing/2014/main" id="{57E214F1-D6A4-4F61-B72C-3CC3176A2BCD}"/>
              </a:ext>
            </a:extLst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993975">
            <a:off x="10891872" y="1624290"/>
            <a:ext cx="2203073" cy="1024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439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>
            <a:extLst>
              <a:ext uri="{FF2B5EF4-FFF2-40B4-BE49-F238E27FC236}">
                <a16:creationId xmlns:a16="http://schemas.microsoft.com/office/drawing/2014/main" id="{D7217793-AC97-4CFB-8848-D53F00B581F2}"/>
              </a:ext>
            </a:extLst>
          </p:cNvPr>
          <p:cNvSpPr/>
          <p:nvPr/>
        </p:nvSpPr>
        <p:spPr>
          <a:xfrm>
            <a:off x="321340" y="415636"/>
            <a:ext cx="12261280" cy="893741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298E105-ADF9-46A8-92B7-26AA7748DCB2}"/>
              </a:ext>
            </a:extLst>
          </p:cNvPr>
          <p:cNvSpPr/>
          <p:nvPr/>
        </p:nvSpPr>
        <p:spPr>
          <a:xfrm>
            <a:off x="222115" y="120797"/>
            <a:ext cx="12467645" cy="9277349"/>
          </a:xfrm>
          <a:prstGeom prst="round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223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8FD211-723F-4663-9868-DE61EE41E774}"/>
              </a:ext>
            </a:extLst>
          </p:cNvPr>
          <p:cNvSpPr txBox="1"/>
          <p:nvPr/>
        </p:nvSpPr>
        <p:spPr>
          <a:xfrm>
            <a:off x="144940" y="120797"/>
            <a:ext cx="2586364" cy="156966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GB" sz="1200" b="1" u="sng" dirty="0" err="1">
                <a:latin typeface="Comic Sans MS" panose="030F0702030302020204" pitchFamily="66" charset="0"/>
              </a:rPr>
              <a:t>AC3.2</a:t>
            </a:r>
            <a:endParaRPr lang="en-GB" sz="1200" b="1" u="sng" dirty="0">
              <a:latin typeface="Comic Sans MS" panose="030F0702030302020204" pitchFamily="66" charset="0"/>
            </a:endParaRPr>
          </a:p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Identify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risks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 to personal</a:t>
            </a:r>
          </a:p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safety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 in hospitality and catering.</a:t>
            </a:r>
          </a:p>
          <a:p>
            <a:r>
              <a:rPr lang="en-GB" sz="1200" b="1" u="sng" dirty="0" err="1">
                <a:latin typeface="Comic Sans MS" panose="030F0702030302020204" pitchFamily="66" charset="0"/>
              </a:rPr>
              <a:t>AC3.3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Recommend</a:t>
            </a: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 personal safety</a:t>
            </a:r>
          </a:p>
          <a:p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control measures </a:t>
            </a: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for hospitality and catering provision.</a:t>
            </a:r>
            <a:endParaRPr lang="en-GB" sz="1200" dirty="0">
              <a:solidFill>
                <a:schemeClr val="tx1">
                  <a:lumMod val="75000"/>
                  <a:lumOff val="25000"/>
                </a:schemeClr>
              </a:solidFill>
              <a:latin typeface="Comic Sans MS" panose="030F0702030302020204" pitchFamily="66" charset="0"/>
              <a:ea typeface="Kozuka Gothic Pro H" panose="020B0800000000000000" pitchFamily="34" charset="-128"/>
            </a:endParaRPr>
          </a:p>
        </p:txBody>
      </p:sp>
      <p:sp>
        <p:nvSpPr>
          <p:cNvPr id="21" name="Right Arrow 1040">
            <a:extLst>
              <a:ext uri="{FF2B5EF4-FFF2-40B4-BE49-F238E27FC236}">
                <a16:creationId xmlns:a16="http://schemas.microsoft.com/office/drawing/2014/main" id="{7E9D25E0-F998-4914-89B7-A24E0B2E4EA1}"/>
              </a:ext>
            </a:extLst>
          </p:cNvPr>
          <p:cNvSpPr/>
          <p:nvPr/>
        </p:nvSpPr>
        <p:spPr>
          <a:xfrm>
            <a:off x="6020752" y="13895070"/>
            <a:ext cx="2486978" cy="633413"/>
          </a:xfrm>
          <a:prstGeom prst="rightArrow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260">
                <a:latin typeface="Arial" panose="020B0604020202020204" pitchFamily="34" charset="0"/>
                <a:ea typeface="Times New Roman" panose="02020603050405020304" pitchFamily="18" charset="0"/>
              </a:rPr>
              <a:t>Where are you now?</a:t>
            </a:r>
            <a:endParaRPr lang="en-GB" sz="126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774A0C6E-E37C-4C10-A5B5-AC0264FDAD06}"/>
              </a:ext>
            </a:extLst>
          </p:cNvPr>
          <p:cNvSpPr/>
          <p:nvPr/>
        </p:nvSpPr>
        <p:spPr>
          <a:xfrm>
            <a:off x="10089219" y="267460"/>
            <a:ext cx="2637184" cy="8679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tabLst>
                <a:tab pos="355600" algn="l"/>
              </a:tabLst>
            </a:pPr>
            <a:r>
              <a:rPr lang="en-GB" sz="2520" dirty="0">
                <a:solidFill>
                  <a:schemeClr val="tx1">
                    <a:lumMod val="75000"/>
                    <a:lumOff val="25000"/>
                  </a:schemeClr>
                </a:solidFill>
                <a:latin typeface="Stencil" panose="040409050D0802020404" pitchFamily="82" charset="0"/>
                <a:ea typeface="Kozuka Gothic Pro H" panose="020B0800000000000000" pitchFamily="34" charset="-128"/>
              </a:rPr>
              <a:t>Revision</a:t>
            </a:r>
          </a:p>
          <a:p>
            <a:pPr algn="ctr"/>
            <a:r>
              <a:rPr lang="en-GB" sz="2520" dirty="0">
                <a:solidFill>
                  <a:schemeClr val="tx1">
                    <a:lumMod val="75000"/>
                    <a:lumOff val="25000"/>
                  </a:schemeClr>
                </a:solidFill>
                <a:latin typeface="Stencil" panose="040409050D0802020404" pitchFamily="82" charset="0"/>
                <a:ea typeface="Kozuka Gothic Pro H" panose="020B0800000000000000" pitchFamily="34" charset="-128"/>
              </a:rPr>
              <a:t> Question mat</a:t>
            </a:r>
          </a:p>
        </p:txBody>
      </p:sp>
      <p:pic>
        <p:nvPicPr>
          <p:cNvPr id="165" name="Picture 164" descr="A close up of a sign&#10;&#10;Description automatically generated">
            <a:extLst>
              <a:ext uri="{FF2B5EF4-FFF2-40B4-BE49-F238E27FC236}">
                <a16:creationId xmlns:a16="http://schemas.microsoft.com/office/drawing/2014/main" id="{AE1802BC-9B15-4FA0-A327-580ED112173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478" b="92239" l="4000" r="93500">
                        <a14:foregroundMark x1="43500" y1="21791" x2="43500" y2="21791"/>
                        <a14:foregroundMark x1="47750" y1="27164" x2="47750" y2="27164"/>
                        <a14:foregroundMark x1="42250" y1="27463" x2="42250" y2="27463"/>
                        <a14:foregroundMark x1="42000" y1="27463" x2="42000" y2="27463"/>
                        <a14:foregroundMark x1="38000" y1="30746" x2="38000" y2="30746"/>
                        <a14:foregroundMark x1="37250" y1="31343" x2="31750" y2="34627"/>
                        <a14:foregroundMark x1="21750" y1="36119" x2="62250" y2="43582"/>
                        <a14:foregroundMark x1="62250" y1="43582" x2="70500" y2="48955"/>
                        <a14:foregroundMark x1="70500" y1="48955" x2="64250" y2="59104"/>
                        <a14:foregroundMark x1="64250" y1="59104" x2="54750" y2="58507"/>
                        <a14:foregroundMark x1="54750" y1="58507" x2="46250" y2="52836"/>
                        <a14:foregroundMark x1="46250" y1="52836" x2="43000" y2="40597"/>
                        <a14:foregroundMark x1="43000" y1="40597" x2="62750" y2="43881"/>
                        <a14:foregroundMark x1="62750" y1="43881" x2="71750" y2="57910"/>
                        <a14:foregroundMark x1="71750" y1="57910" x2="64000" y2="65672"/>
                        <a14:foregroundMark x1="64000" y1="65672" x2="43750" y2="63284"/>
                        <a14:foregroundMark x1="43750" y1="63284" x2="28500" y2="54030"/>
                        <a14:foregroundMark x1="28500" y1="54030" x2="30000" y2="46269"/>
                        <a14:foregroundMark x1="36500" y1="59104" x2="22000" y2="66866"/>
                        <a14:foregroundMark x1="22000" y1="66866" x2="18500" y2="56418"/>
                        <a14:foregroundMark x1="18500" y1="56418" x2="27000" y2="44776"/>
                        <a14:foregroundMark x1="27000" y1="44776" x2="35250" y2="40896"/>
                        <a14:foregroundMark x1="35250" y1="40896" x2="40500" y2="49552"/>
                        <a14:foregroundMark x1="40500" y1="49552" x2="34500" y2="62388"/>
                        <a14:foregroundMark x1="34500" y1="62388" x2="24750" y2="65373"/>
                        <a14:foregroundMark x1="24750" y1="65373" x2="23500" y2="65373"/>
                        <a14:foregroundMark x1="9000" y1="64179" x2="9000" y2="64179"/>
                        <a14:foregroundMark x1="9000" y1="64179" x2="9000" y2="64179"/>
                        <a14:foregroundMark x1="9000" y1="64179" x2="9000" y2="48657"/>
                        <a14:foregroundMark x1="8250" y1="54627" x2="3750" y2="32836"/>
                        <a14:foregroundMark x1="3750" y1="32836" x2="8250" y2="23881"/>
                        <a14:foregroundMark x1="8250" y1="23881" x2="17500" y2="19104"/>
                        <a14:foregroundMark x1="17500" y1="19104" x2="24750" y2="35522"/>
                        <a14:foregroundMark x1="24750" y1="35522" x2="28500" y2="80299"/>
                        <a14:foregroundMark x1="28500" y1="80299" x2="32500" y2="92836"/>
                        <a14:foregroundMark x1="32500" y1="92836" x2="23500" y2="94328"/>
                        <a14:foregroundMark x1="23500" y1="94328" x2="13750" y2="92537"/>
                        <a14:foregroundMark x1="13750" y1="92537" x2="12000" y2="79104"/>
                        <a14:foregroundMark x1="12000" y1="79104" x2="11500" y2="68657"/>
                        <a14:foregroundMark x1="11500" y1="68657" x2="17500" y2="60896"/>
                        <a14:foregroundMark x1="17500" y1="60896" x2="25750" y2="63284"/>
                        <a14:foregroundMark x1="25750" y1="63284" x2="28250" y2="74925"/>
                        <a14:foregroundMark x1="28250" y1="74925" x2="27750" y2="79403"/>
                        <a14:foregroundMark x1="23250" y1="78507" x2="15250" y2="69851"/>
                        <a14:foregroundMark x1="15250" y1="69851" x2="19750" y2="83881"/>
                        <a14:foregroundMark x1="19750" y1="83881" x2="23250" y2="79403"/>
                        <a14:foregroundMark x1="61500" y1="52537" x2="44500" y2="63284"/>
                        <a14:foregroundMark x1="44500" y1="63284" x2="64000" y2="54030"/>
                        <a14:foregroundMark x1="64000" y1="54030" x2="87750" y2="51642"/>
                        <a14:foregroundMark x1="87750" y1="51642" x2="80500" y2="58209"/>
                        <a14:foregroundMark x1="80500" y1="58209" x2="13000" y2="84478"/>
                        <a14:foregroundMark x1="13000" y1="84478" x2="41000" y2="78806"/>
                        <a14:foregroundMark x1="41000" y1="78806" x2="33500" y2="87463"/>
                        <a14:foregroundMark x1="33500" y1="87463" x2="25000" y2="85970"/>
                        <a14:foregroundMark x1="25000" y1="85970" x2="25000" y2="85970"/>
                        <a14:foregroundMark x1="37250" y1="86269" x2="73000" y2="76119"/>
                        <a14:foregroundMark x1="73000" y1="76119" x2="82000" y2="77612"/>
                        <a14:foregroundMark x1="82000" y1="77612" x2="91000" y2="76716"/>
                        <a14:foregroundMark x1="91000" y1="76716" x2="97250" y2="68358"/>
                        <a14:foregroundMark x1="97250" y1="68358" x2="91000" y2="34030"/>
                        <a14:foregroundMark x1="91000" y1="34030" x2="83500" y2="25672"/>
                        <a14:foregroundMark x1="83500" y1="25672" x2="67250" y2="37910"/>
                        <a14:foregroundMark x1="67250" y1="37910" x2="58250" y2="46866"/>
                        <a14:foregroundMark x1="58250" y1="46866" x2="51750" y2="69552"/>
                        <a14:foregroundMark x1="51750" y1="69552" x2="44000" y2="74925"/>
                        <a14:foregroundMark x1="44000" y1="74925" x2="43500" y2="80299"/>
                        <a14:foregroundMark x1="43750" y1="79701" x2="43750" y2="79701"/>
                        <a14:foregroundMark x1="43750" y1="79403" x2="43750" y2="79403"/>
                        <a14:foregroundMark x1="85750" y1="70149" x2="86500" y2="64776"/>
                        <a14:foregroundMark x1="93500" y1="50746" x2="97000" y2="71642"/>
                        <a14:foregroundMark x1="97000" y1="71642" x2="89500" y2="77910"/>
                        <a14:foregroundMark x1="89500" y1="77910" x2="80000" y2="80000"/>
                        <a14:foregroundMark x1="80000" y1="80000" x2="64500" y2="66269"/>
                        <a14:foregroundMark x1="64500" y1="66269" x2="67500" y2="54627"/>
                        <a14:foregroundMark x1="67500" y1="54627" x2="65500" y2="43582"/>
                        <a14:foregroundMark x1="65500" y1="43582" x2="57750" y2="35224"/>
                        <a14:foregroundMark x1="57750" y1="35224" x2="53000" y2="25970"/>
                        <a14:foregroundMark x1="53000" y1="25970" x2="52000" y2="15821"/>
                        <a14:foregroundMark x1="52000" y1="15821" x2="69000" y2="6269"/>
                        <a14:foregroundMark x1="69000" y1="6269" x2="78500" y2="5672"/>
                        <a14:foregroundMark x1="78500" y1="5672" x2="86750" y2="10149"/>
                        <a14:foregroundMark x1="86750" y1="10149" x2="91250" y2="36119"/>
                        <a14:foregroundMark x1="82250" y1="26269" x2="61750" y2="31940"/>
                        <a14:foregroundMark x1="61750" y1="31940" x2="63250" y2="31940"/>
                        <a14:foregroundMark x1="59500" y1="28358" x2="59500" y2="28358"/>
                        <a14:foregroundMark x1="61500" y1="23582" x2="61500" y2="23582"/>
                        <a14:foregroundMark x1="68000" y1="22687" x2="69250" y2="22687"/>
                        <a14:foregroundMark x1="63500" y1="15224" x2="63500" y2="15224"/>
                        <a14:foregroundMark x1="63500" y1="15224" x2="63500" y2="15224"/>
                        <a14:foregroundMark x1="64250" y1="13731" x2="64250" y2="13731"/>
                        <a14:foregroundMark x1="68000" y1="12239" x2="69000" y2="12239"/>
                        <a14:foregroundMark x1="71000" y1="11642" x2="75500" y2="10448"/>
                        <a14:foregroundMark x1="76250" y1="10448" x2="76250" y2="10448"/>
                        <a14:foregroundMark x1="78250" y1="10746" x2="80500" y2="14030"/>
                        <a14:foregroundMark x1="82750" y1="18507" x2="83000" y2="20299"/>
                        <a14:foregroundMark x1="83250" y1="22985" x2="83250" y2="28060"/>
                        <a14:foregroundMark x1="83250" y1="29552" x2="83250" y2="29552"/>
                        <a14:foregroundMark x1="83250" y1="31642" x2="83750" y2="37910"/>
                        <a14:foregroundMark x1="84000" y1="38507" x2="85750" y2="45970"/>
                        <a14:foregroundMark x1="86750" y1="48358" x2="86750" y2="48358"/>
                        <a14:foregroundMark x1="86750" y1="48358" x2="87000" y2="55821"/>
                        <a14:foregroundMark x1="87750" y1="60299" x2="88000" y2="61493"/>
                        <a14:foregroundMark x1="88000" y1="62687" x2="87750" y2="65970"/>
                        <a14:foregroundMark x1="86500" y1="67164" x2="84250" y2="67463"/>
                        <a14:foregroundMark x1="79500" y1="67463" x2="78250" y2="67463"/>
                        <a14:foregroundMark x1="78250" y1="67164" x2="78000" y2="65373"/>
                        <a14:foregroundMark x1="78000" y1="63881" x2="80000" y2="61493"/>
                        <a14:foregroundMark x1="83000" y1="58507" x2="86750" y2="57313"/>
                        <a14:foregroundMark x1="88750" y1="57313" x2="90750" y2="58209"/>
                        <a14:foregroundMark x1="92500" y1="62388" x2="93500" y2="65373"/>
                        <a14:foregroundMark x1="93500" y1="66269" x2="93500" y2="68657"/>
                        <a14:foregroundMark x1="92000" y1="71940" x2="90500" y2="73134"/>
                        <a14:foregroundMark x1="90250" y1="73731" x2="88500" y2="73731"/>
                        <a14:foregroundMark x1="76750" y1="67164" x2="76750" y2="67164"/>
                        <a14:foregroundMark x1="49750" y1="18209" x2="47500" y2="19403"/>
                        <a14:foregroundMark x1="47500" y1="19403" x2="39500" y2="21194"/>
                        <a14:foregroundMark x1="35750" y1="22985" x2="32000" y2="24179"/>
                        <a14:foregroundMark x1="30500" y1="25075" x2="30500" y2="25075"/>
                        <a14:foregroundMark x1="29750" y1="25672" x2="29750" y2="25672"/>
                        <a14:foregroundMark x1="29750" y1="25970" x2="27750" y2="29254"/>
                        <a14:foregroundMark x1="18500" y1="44776" x2="17500" y2="44776"/>
                        <a14:foregroundMark x1="13250" y1="39701" x2="13250" y2="39701"/>
                        <a14:foregroundMark x1="10500" y1="38507" x2="10500" y2="38507"/>
                        <a14:foregroundMark x1="7750" y1="35821" x2="7750" y2="35821"/>
                        <a14:foregroundMark x1="4000" y1="28955" x2="4000" y2="28955"/>
                        <a14:foregroundMark x1="11250" y1="32537" x2="11250" y2="32537"/>
                        <a14:foregroundMark x1="10500" y1="36119" x2="10000" y2="38507"/>
                        <a14:foregroundMark x1="10000" y1="40299" x2="10000" y2="40299"/>
                        <a14:foregroundMark x1="10000" y1="42687" x2="10500" y2="44776"/>
                        <a14:foregroundMark x1="11250" y1="47164" x2="12000" y2="48358"/>
                        <a14:foregroundMark x1="12000" y1="48358" x2="12000" y2="48358"/>
                        <a14:foregroundMark x1="18500" y1="36119" x2="18500" y2="36119"/>
                        <a14:foregroundMark x1="78250" y1="4478" x2="78250" y2="44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740637"/>
            <a:ext cx="1062360" cy="889725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D39921AA-66BC-4E21-95F3-379FE84594F7}"/>
              </a:ext>
            </a:extLst>
          </p:cNvPr>
          <p:cNvSpPr/>
          <p:nvPr/>
        </p:nvSpPr>
        <p:spPr>
          <a:xfrm>
            <a:off x="5391094" y="4156977"/>
            <a:ext cx="2085130" cy="1519881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FFCA2EB-F996-4B21-B305-9AE9CFCD98E0}"/>
              </a:ext>
            </a:extLst>
          </p:cNvPr>
          <p:cNvSpPr/>
          <p:nvPr/>
        </p:nvSpPr>
        <p:spPr>
          <a:xfrm>
            <a:off x="4359586" y="3405099"/>
            <a:ext cx="4148144" cy="3023638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A8D50BE-D155-4FA1-A3B4-8E5660485812}"/>
              </a:ext>
            </a:extLst>
          </p:cNvPr>
          <p:cNvSpPr/>
          <p:nvPr/>
        </p:nvSpPr>
        <p:spPr>
          <a:xfrm>
            <a:off x="2164680" y="1805200"/>
            <a:ext cx="8537956" cy="6223434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7280E26-1FB3-4C39-8E4A-6AB03FA86BB7}"/>
              </a:ext>
            </a:extLst>
          </p:cNvPr>
          <p:cNvSpPr/>
          <p:nvPr/>
        </p:nvSpPr>
        <p:spPr>
          <a:xfrm>
            <a:off x="5400253" y="4478050"/>
            <a:ext cx="2085131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lvl="0" algn="ctr"/>
            <a:r>
              <a:rPr lang="en-GB" sz="2400" b="1" dirty="0">
                <a:ln/>
                <a:solidFill>
                  <a:schemeClr val="bg1"/>
                </a:solidFill>
                <a:latin typeface="Comic Sans MS" panose="030F0702030302020204" pitchFamily="66" charset="0"/>
              </a:rPr>
              <a:t>Safety and security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7A49DDB-1E2D-49CE-8100-A232E0822D22}"/>
              </a:ext>
            </a:extLst>
          </p:cNvPr>
          <p:cNvCxnSpPr>
            <a:cxnSpLocks/>
            <a:stCxn id="4" idx="2"/>
            <a:endCxn id="2" idx="4"/>
          </p:cNvCxnSpPr>
          <p:nvPr/>
        </p:nvCxnSpPr>
        <p:spPr>
          <a:xfrm flipH="1" flipV="1">
            <a:off x="6433659" y="5676858"/>
            <a:ext cx="22279" cy="37212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F30392D-8975-40B0-9D14-AC8D338ED400}"/>
              </a:ext>
            </a:extLst>
          </p:cNvPr>
          <p:cNvCxnSpPr>
            <a:cxnSpLocks/>
            <a:stCxn id="11" idx="0"/>
            <a:endCxn id="2" idx="0"/>
          </p:cNvCxnSpPr>
          <p:nvPr/>
        </p:nvCxnSpPr>
        <p:spPr>
          <a:xfrm flipH="1">
            <a:off x="6433659" y="415636"/>
            <a:ext cx="18321" cy="37413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>
            <a:extLst>
              <a:ext uri="{FF2B5EF4-FFF2-40B4-BE49-F238E27FC236}">
                <a16:creationId xmlns:a16="http://schemas.microsoft.com/office/drawing/2014/main" id="{93051B41-387F-4D10-A3E7-C78E50978CAD}"/>
              </a:ext>
            </a:extLst>
          </p:cNvPr>
          <p:cNvSpPr/>
          <p:nvPr/>
        </p:nvSpPr>
        <p:spPr>
          <a:xfrm>
            <a:off x="5686399" y="1785512"/>
            <a:ext cx="1537854" cy="16195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Risks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94E7E2CE-C108-48A4-8A9F-B7BF97EDFCA7}"/>
              </a:ext>
            </a:extLst>
          </p:cNvPr>
          <p:cNvSpPr/>
          <p:nvPr/>
        </p:nvSpPr>
        <p:spPr>
          <a:xfrm>
            <a:off x="5664731" y="6444166"/>
            <a:ext cx="1537854" cy="159951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Risks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5356D3E1-ABBD-4A85-9363-C6DBB6D2B56B}"/>
              </a:ext>
            </a:extLst>
          </p:cNvPr>
          <p:cNvSpPr/>
          <p:nvPr/>
        </p:nvSpPr>
        <p:spPr>
          <a:xfrm>
            <a:off x="5606307" y="8334347"/>
            <a:ext cx="165470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E" b="1" dirty="0">
                <a:solidFill>
                  <a:schemeClr val="bg1"/>
                </a:solidFill>
              </a:rPr>
              <a:t>Care</a:t>
            </a:r>
          </a:p>
          <a:p>
            <a:pPr algn="ctr"/>
            <a:r>
              <a:rPr lang="en-IE" b="1" dirty="0">
                <a:solidFill>
                  <a:schemeClr val="bg1"/>
                </a:solidFill>
              </a:rPr>
              <a:t>Maintenance</a:t>
            </a:r>
            <a:r>
              <a:rPr lang="en-IE" sz="1600" b="1" dirty="0">
                <a:solidFill>
                  <a:schemeClr val="bg1"/>
                </a:solidFill>
              </a:rPr>
              <a:t> Cleaning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9225CD2B-1C7F-4BC2-A20D-7EFEAB771106}"/>
              </a:ext>
            </a:extLst>
          </p:cNvPr>
          <p:cNvSpPr/>
          <p:nvPr/>
        </p:nvSpPr>
        <p:spPr>
          <a:xfrm rot="1800000">
            <a:off x="-88914" y="8016585"/>
            <a:ext cx="373946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  <a:latin typeface="Comic Sans MS" panose="030F0702030302020204" pitchFamily="66" charset="0"/>
              </a:rPr>
              <a:t>Task – complete the radar. Give at least 5 examples of each.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6D477983-CEFC-4DF5-A9FB-47126CA07D70}"/>
              </a:ext>
            </a:extLst>
          </p:cNvPr>
          <p:cNvSpPr/>
          <p:nvPr/>
        </p:nvSpPr>
        <p:spPr>
          <a:xfrm>
            <a:off x="5554273" y="8283602"/>
            <a:ext cx="16547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Control measures</a:t>
            </a:r>
            <a:endParaRPr lang="en-GB" sz="1600" b="1" dirty="0">
              <a:solidFill>
                <a:schemeClr val="bg1"/>
              </a:solidFill>
            </a:endParaRP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CAD89653-EF51-43B4-ABE1-EA6D57E488A3}"/>
              </a:ext>
            </a:extLst>
          </p:cNvPr>
          <p:cNvGrpSpPr/>
          <p:nvPr/>
        </p:nvGrpSpPr>
        <p:grpSpPr>
          <a:xfrm>
            <a:off x="5606307" y="8028634"/>
            <a:ext cx="1654703" cy="1286494"/>
            <a:chOff x="5664616" y="507701"/>
            <a:chExt cx="1654703" cy="967618"/>
          </a:xfrm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ABF20412-ADB2-430E-80BA-C9505C3C94C7}"/>
                </a:ext>
              </a:extLst>
            </p:cNvPr>
            <p:cNvSpPr/>
            <p:nvPr/>
          </p:nvSpPr>
          <p:spPr>
            <a:xfrm>
              <a:off x="5726386" y="507701"/>
              <a:ext cx="1494521" cy="96761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 dirty="0">
                <a:latin typeface="Comic Sans MS" panose="030F0702030302020204" pitchFamily="66" charset="0"/>
              </a:endParaRP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7692959C-7C04-45FA-A580-121921905A2E}"/>
                </a:ext>
              </a:extLst>
            </p:cNvPr>
            <p:cNvSpPr/>
            <p:nvPr/>
          </p:nvSpPr>
          <p:spPr>
            <a:xfrm>
              <a:off x="5664616" y="709115"/>
              <a:ext cx="1654703" cy="5324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0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Control measures</a:t>
              </a:r>
              <a:endParaRPr lang="en-GB" b="1" dirty="0">
                <a:solidFill>
                  <a:schemeClr val="bg1"/>
                </a:solidFill>
                <a:latin typeface="Comic Sans MS" panose="030F0702030302020204" pitchFamily="66" charset="0"/>
              </a:endParaRPr>
            </a:p>
          </p:txBody>
        </p:sp>
      </p:grpSp>
      <p:sp>
        <p:nvSpPr>
          <p:cNvPr id="68" name="Rectangle 67">
            <a:extLst>
              <a:ext uri="{FF2B5EF4-FFF2-40B4-BE49-F238E27FC236}">
                <a16:creationId xmlns:a16="http://schemas.microsoft.com/office/drawing/2014/main" id="{32831AA9-8CCA-4D49-96EB-1C73E4EC999B}"/>
              </a:ext>
            </a:extLst>
          </p:cNvPr>
          <p:cNvSpPr/>
          <p:nvPr/>
        </p:nvSpPr>
        <p:spPr>
          <a:xfrm>
            <a:off x="5501089" y="548490"/>
            <a:ext cx="1654703" cy="830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Control measures</a:t>
            </a:r>
            <a:endParaRPr lang="en-GB" sz="2000" b="1" dirty="0">
              <a:solidFill>
                <a:schemeClr val="bg1"/>
              </a:solidFill>
            </a:endParaRP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15E8FDE6-85AB-4AD4-A021-88A9B1565A2A}"/>
              </a:ext>
            </a:extLst>
          </p:cNvPr>
          <p:cNvGrpSpPr/>
          <p:nvPr/>
        </p:nvGrpSpPr>
        <p:grpSpPr>
          <a:xfrm>
            <a:off x="5664731" y="408076"/>
            <a:ext cx="1654703" cy="1592291"/>
            <a:chOff x="5664615" y="507701"/>
            <a:chExt cx="1654703" cy="967618"/>
          </a:xfrm>
        </p:grpSpPr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4D69250E-FB44-4AB3-9EDC-92F299E3266F}"/>
                </a:ext>
              </a:extLst>
            </p:cNvPr>
            <p:cNvSpPr/>
            <p:nvPr/>
          </p:nvSpPr>
          <p:spPr>
            <a:xfrm>
              <a:off x="5726386" y="507701"/>
              <a:ext cx="1494521" cy="96761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100" dirty="0">
                <a:latin typeface="Comic Sans MS" panose="030F0702030302020204" pitchFamily="66" charset="0"/>
              </a:endParaRP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FDAFD7C9-2AB8-4F3B-B979-80F2BD6B13D6}"/>
                </a:ext>
              </a:extLst>
            </p:cNvPr>
            <p:cNvSpPr/>
            <p:nvPr/>
          </p:nvSpPr>
          <p:spPr>
            <a:xfrm>
              <a:off x="5664615" y="715483"/>
              <a:ext cx="1654703" cy="4301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0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Control measures</a:t>
              </a:r>
              <a:endParaRPr lang="en-GB" b="1" dirty="0">
                <a:solidFill>
                  <a:schemeClr val="bg1"/>
                </a:solidFill>
                <a:latin typeface="Comic Sans MS" panose="030F0702030302020204" pitchFamily="66" charset="0"/>
              </a:endParaRPr>
            </a:p>
          </p:txBody>
        </p:sp>
      </p:grpSp>
      <p:pic>
        <p:nvPicPr>
          <p:cNvPr id="72" name="Picture 71" descr="A picture containing drawing&#10;&#10;Description automatically generated">
            <a:extLst>
              <a:ext uri="{FF2B5EF4-FFF2-40B4-BE49-F238E27FC236}">
                <a16:creationId xmlns:a16="http://schemas.microsoft.com/office/drawing/2014/main" id="{9BB42C98-0F02-4159-8CBB-4E11BA5242B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0403" y="7174844"/>
            <a:ext cx="1046000" cy="1050670"/>
          </a:xfrm>
          <a:prstGeom prst="rect">
            <a:avLst/>
          </a:prstGeom>
        </p:spPr>
      </p:pic>
      <p:pic>
        <p:nvPicPr>
          <p:cNvPr id="73" name="Picture 72" descr="A picture containing drawing&#10;&#10;Description automatically generated">
            <a:extLst>
              <a:ext uri="{FF2B5EF4-FFF2-40B4-BE49-F238E27FC236}">
                <a16:creationId xmlns:a16="http://schemas.microsoft.com/office/drawing/2014/main" id="{17079956-A803-49F3-ACC1-4B302684FFF5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2095" y="8350165"/>
            <a:ext cx="1749750" cy="923330"/>
          </a:xfrm>
          <a:prstGeom prst="rect">
            <a:avLst/>
          </a:prstGeom>
        </p:spPr>
      </p:pic>
      <p:pic>
        <p:nvPicPr>
          <p:cNvPr id="74" name="Picture 73" descr="A close up of a toy&#10;&#10;Description automatically generated">
            <a:extLst>
              <a:ext uri="{FF2B5EF4-FFF2-40B4-BE49-F238E27FC236}">
                <a16:creationId xmlns:a16="http://schemas.microsoft.com/office/drawing/2014/main" id="{016BF6C5-48DD-412F-89F0-E34C3742B16E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06707" y="1742577"/>
            <a:ext cx="3162211" cy="2108140"/>
          </a:xfrm>
          <a:prstGeom prst="rect">
            <a:avLst/>
          </a:prstGeom>
        </p:spPr>
      </p:pic>
      <p:pic>
        <p:nvPicPr>
          <p:cNvPr id="75" name="Picture 74" descr="A close up of a logo&#10;&#10;Description automatically generated">
            <a:extLst>
              <a:ext uri="{FF2B5EF4-FFF2-40B4-BE49-F238E27FC236}">
                <a16:creationId xmlns:a16="http://schemas.microsoft.com/office/drawing/2014/main" id="{57E214F1-D6A4-4F61-B72C-3CC3176A2BCD}"/>
              </a:ext>
            </a:extLst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993975">
            <a:off x="10891872" y="1624290"/>
            <a:ext cx="2203073" cy="1024429"/>
          </a:xfrm>
          <a:prstGeom prst="rect">
            <a:avLst/>
          </a:prstGeom>
        </p:spPr>
      </p:pic>
      <p:sp>
        <p:nvSpPr>
          <p:cNvPr id="32" name="Rectangle 26">
            <a:extLst>
              <a:ext uri="{FF2B5EF4-FFF2-40B4-BE49-F238E27FC236}">
                <a16:creationId xmlns:a16="http://schemas.microsoft.com/office/drawing/2014/main" id="{052E45DA-311D-4AC4-8137-ABEBC1719BD6}"/>
              </a:ext>
            </a:extLst>
          </p:cNvPr>
          <p:cNvSpPr/>
          <p:nvPr/>
        </p:nvSpPr>
        <p:spPr>
          <a:xfrm rot="5400000">
            <a:off x="4002874" y="4681441"/>
            <a:ext cx="2196469" cy="523220"/>
          </a:xfrm>
          <a:custGeom>
            <a:avLst/>
            <a:gdLst>
              <a:gd name="connsiteX0" fmla="*/ 0 w 2012090"/>
              <a:gd name="connsiteY0" fmla="*/ 0 h 923330"/>
              <a:gd name="connsiteX1" fmla="*/ 2012090 w 2012090"/>
              <a:gd name="connsiteY1" fmla="*/ 0 h 923330"/>
              <a:gd name="connsiteX2" fmla="*/ 2012090 w 2012090"/>
              <a:gd name="connsiteY2" fmla="*/ 923330 h 923330"/>
              <a:gd name="connsiteX3" fmla="*/ 0 w 2012090"/>
              <a:gd name="connsiteY3" fmla="*/ 923330 h 923330"/>
              <a:gd name="connsiteX4" fmla="*/ 0 w 2012090"/>
              <a:gd name="connsiteY4" fmla="*/ 0 h 923330"/>
              <a:gd name="connsiteX0" fmla="*/ 288903 w 2012090"/>
              <a:gd name="connsiteY0" fmla="*/ 251746 h 923330"/>
              <a:gd name="connsiteX1" fmla="*/ 2012090 w 2012090"/>
              <a:gd name="connsiteY1" fmla="*/ 0 h 923330"/>
              <a:gd name="connsiteX2" fmla="*/ 2012090 w 2012090"/>
              <a:gd name="connsiteY2" fmla="*/ 923330 h 923330"/>
              <a:gd name="connsiteX3" fmla="*/ 0 w 2012090"/>
              <a:gd name="connsiteY3" fmla="*/ 923330 h 923330"/>
              <a:gd name="connsiteX4" fmla="*/ 288903 w 2012090"/>
              <a:gd name="connsiteY4" fmla="*/ 251746 h 923330"/>
              <a:gd name="connsiteX0" fmla="*/ 288903 w 2012090"/>
              <a:gd name="connsiteY0" fmla="*/ 251746 h 923330"/>
              <a:gd name="connsiteX1" fmla="*/ 2012090 w 2012090"/>
              <a:gd name="connsiteY1" fmla="*/ 0 h 923330"/>
              <a:gd name="connsiteX2" fmla="*/ 2012090 w 2012090"/>
              <a:gd name="connsiteY2" fmla="*/ 923330 h 923330"/>
              <a:gd name="connsiteX3" fmla="*/ 0 w 2012090"/>
              <a:gd name="connsiteY3" fmla="*/ 923330 h 923330"/>
              <a:gd name="connsiteX4" fmla="*/ 288903 w 2012090"/>
              <a:gd name="connsiteY4" fmla="*/ 251746 h 923330"/>
              <a:gd name="connsiteX0" fmla="*/ 288903 w 2012090"/>
              <a:gd name="connsiteY0" fmla="*/ 91415 h 762999"/>
              <a:gd name="connsiteX1" fmla="*/ 1794644 w 2012090"/>
              <a:gd name="connsiteY1" fmla="*/ 0 h 762999"/>
              <a:gd name="connsiteX2" fmla="*/ 2012090 w 2012090"/>
              <a:gd name="connsiteY2" fmla="*/ 762999 h 762999"/>
              <a:gd name="connsiteX3" fmla="*/ 0 w 2012090"/>
              <a:gd name="connsiteY3" fmla="*/ 762999 h 762999"/>
              <a:gd name="connsiteX4" fmla="*/ 288903 w 2012090"/>
              <a:gd name="connsiteY4" fmla="*/ 91415 h 762999"/>
              <a:gd name="connsiteX0" fmla="*/ 288903 w 2012090"/>
              <a:gd name="connsiteY0" fmla="*/ 91415 h 762999"/>
              <a:gd name="connsiteX1" fmla="*/ 1794644 w 2012090"/>
              <a:gd name="connsiteY1" fmla="*/ 0 h 762999"/>
              <a:gd name="connsiteX2" fmla="*/ 2012090 w 2012090"/>
              <a:gd name="connsiteY2" fmla="*/ 762999 h 762999"/>
              <a:gd name="connsiteX3" fmla="*/ 0 w 2012090"/>
              <a:gd name="connsiteY3" fmla="*/ 762999 h 762999"/>
              <a:gd name="connsiteX4" fmla="*/ 288903 w 2012090"/>
              <a:gd name="connsiteY4" fmla="*/ 91415 h 762999"/>
              <a:gd name="connsiteX0" fmla="*/ 288903 w 2026267"/>
              <a:gd name="connsiteY0" fmla="*/ 91415 h 762999"/>
              <a:gd name="connsiteX1" fmla="*/ 1794644 w 2026267"/>
              <a:gd name="connsiteY1" fmla="*/ 0 h 762999"/>
              <a:gd name="connsiteX2" fmla="*/ 2012090 w 2026267"/>
              <a:gd name="connsiteY2" fmla="*/ 762999 h 762999"/>
              <a:gd name="connsiteX3" fmla="*/ 0 w 2026267"/>
              <a:gd name="connsiteY3" fmla="*/ 762999 h 762999"/>
              <a:gd name="connsiteX4" fmla="*/ 288903 w 2026267"/>
              <a:gd name="connsiteY4" fmla="*/ 91415 h 762999"/>
              <a:gd name="connsiteX0" fmla="*/ 288903 w 1940073"/>
              <a:gd name="connsiteY0" fmla="*/ 91415 h 762999"/>
              <a:gd name="connsiteX1" fmla="*/ 1794644 w 1940073"/>
              <a:gd name="connsiteY1" fmla="*/ 0 h 762999"/>
              <a:gd name="connsiteX2" fmla="*/ 1709160 w 1940073"/>
              <a:gd name="connsiteY2" fmla="*/ 702338 h 762999"/>
              <a:gd name="connsiteX3" fmla="*/ 0 w 1940073"/>
              <a:gd name="connsiteY3" fmla="*/ 762999 h 762999"/>
              <a:gd name="connsiteX4" fmla="*/ 288903 w 1940073"/>
              <a:gd name="connsiteY4" fmla="*/ 91415 h 762999"/>
              <a:gd name="connsiteX0" fmla="*/ 288903 w 2073985"/>
              <a:gd name="connsiteY0" fmla="*/ 91415 h 762999"/>
              <a:gd name="connsiteX1" fmla="*/ 1794644 w 2073985"/>
              <a:gd name="connsiteY1" fmla="*/ 0 h 762999"/>
              <a:gd name="connsiteX2" fmla="*/ 1709160 w 2073985"/>
              <a:gd name="connsiteY2" fmla="*/ 702338 h 762999"/>
              <a:gd name="connsiteX3" fmla="*/ 0 w 2073985"/>
              <a:gd name="connsiteY3" fmla="*/ 762999 h 762999"/>
              <a:gd name="connsiteX4" fmla="*/ 288903 w 2073985"/>
              <a:gd name="connsiteY4" fmla="*/ 91415 h 762999"/>
              <a:gd name="connsiteX0" fmla="*/ 288903 w 2073985"/>
              <a:gd name="connsiteY0" fmla="*/ 91415 h 820753"/>
              <a:gd name="connsiteX1" fmla="*/ 1794644 w 2073985"/>
              <a:gd name="connsiteY1" fmla="*/ 0 h 820753"/>
              <a:gd name="connsiteX2" fmla="*/ 1709160 w 2073985"/>
              <a:gd name="connsiteY2" fmla="*/ 702338 h 820753"/>
              <a:gd name="connsiteX3" fmla="*/ 0 w 2073985"/>
              <a:gd name="connsiteY3" fmla="*/ 762999 h 820753"/>
              <a:gd name="connsiteX4" fmla="*/ 288903 w 2073985"/>
              <a:gd name="connsiteY4" fmla="*/ 91415 h 820753"/>
              <a:gd name="connsiteX0" fmla="*/ 411387 w 2196469"/>
              <a:gd name="connsiteY0" fmla="*/ 91415 h 769843"/>
              <a:gd name="connsiteX1" fmla="*/ 1917128 w 2196469"/>
              <a:gd name="connsiteY1" fmla="*/ 0 h 769843"/>
              <a:gd name="connsiteX2" fmla="*/ 1831644 w 2196469"/>
              <a:gd name="connsiteY2" fmla="*/ 702338 h 769843"/>
              <a:gd name="connsiteX3" fmla="*/ 0 w 2196469"/>
              <a:gd name="connsiteY3" fmla="*/ 491828 h 769843"/>
              <a:gd name="connsiteX4" fmla="*/ 411387 w 2196469"/>
              <a:gd name="connsiteY4" fmla="*/ 91415 h 769843"/>
              <a:gd name="connsiteX0" fmla="*/ 411387 w 2196469"/>
              <a:gd name="connsiteY0" fmla="*/ 91415 h 847141"/>
              <a:gd name="connsiteX1" fmla="*/ 1917128 w 2196469"/>
              <a:gd name="connsiteY1" fmla="*/ 0 h 847141"/>
              <a:gd name="connsiteX2" fmla="*/ 1831644 w 2196469"/>
              <a:gd name="connsiteY2" fmla="*/ 702338 h 847141"/>
              <a:gd name="connsiteX3" fmla="*/ 0 w 2196469"/>
              <a:gd name="connsiteY3" fmla="*/ 491828 h 847141"/>
              <a:gd name="connsiteX4" fmla="*/ 411387 w 2196469"/>
              <a:gd name="connsiteY4" fmla="*/ 91415 h 847141"/>
              <a:gd name="connsiteX0" fmla="*/ 573412 w 2196469"/>
              <a:gd name="connsiteY0" fmla="*/ 101049 h 847141"/>
              <a:gd name="connsiteX1" fmla="*/ 1917128 w 2196469"/>
              <a:gd name="connsiteY1" fmla="*/ 0 h 847141"/>
              <a:gd name="connsiteX2" fmla="*/ 1831644 w 2196469"/>
              <a:gd name="connsiteY2" fmla="*/ 702338 h 847141"/>
              <a:gd name="connsiteX3" fmla="*/ 0 w 2196469"/>
              <a:gd name="connsiteY3" fmla="*/ 491828 h 847141"/>
              <a:gd name="connsiteX4" fmla="*/ 573412 w 2196469"/>
              <a:gd name="connsiteY4" fmla="*/ 101049 h 847141"/>
              <a:gd name="connsiteX0" fmla="*/ 653499 w 2196469"/>
              <a:gd name="connsiteY0" fmla="*/ 0 h 882602"/>
              <a:gd name="connsiteX1" fmla="*/ 1917128 w 2196469"/>
              <a:gd name="connsiteY1" fmla="*/ 35461 h 882602"/>
              <a:gd name="connsiteX2" fmla="*/ 1831644 w 2196469"/>
              <a:gd name="connsiteY2" fmla="*/ 737799 h 882602"/>
              <a:gd name="connsiteX3" fmla="*/ 0 w 2196469"/>
              <a:gd name="connsiteY3" fmla="*/ 527289 h 882602"/>
              <a:gd name="connsiteX4" fmla="*/ 653499 w 2196469"/>
              <a:gd name="connsiteY4" fmla="*/ 0 h 882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96469" h="882602">
                <a:moveTo>
                  <a:pt x="653499" y="0"/>
                </a:moveTo>
                <a:cubicBezTo>
                  <a:pt x="1400559" y="150258"/>
                  <a:pt x="1479244" y="199463"/>
                  <a:pt x="1917128" y="35461"/>
                </a:cubicBezTo>
                <a:cubicBezTo>
                  <a:pt x="2316359" y="487814"/>
                  <a:pt x="2287477" y="429583"/>
                  <a:pt x="1831644" y="737799"/>
                </a:cubicBezTo>
                <a:cubicBezTo>
                  <a:pt x="931787" y="975622"/>
                  <a:pt x="520545" y="930631"/>
                  <a:pt x="0" y="527289"/>
                </a:cubicBezTo>
                <a:lnTo>
                  <a:pt x="653499" y="0"/>
                </a:lnTo>
                <a:close/>
              </a:path>
            </a:pathLst>
          </a:custGeom>
        </p:spPr>
        <p:txBody>
          <a:bodyPr wrap="square">
            <a:spAutoFit/>
          </a:bodyPr>
          <a:lstStyle/>
          <a:p>
            <a:pPr lvl="0" algn="ctr"/>
            <a:r>
              <a:rPr lang="en-GB" sz="2800" b="1" dirty="0">
                <a:latin typeface="Comic Sans MS" panose="030F0702030302020204" pitchFamily="66" charset="0"/>
              </a:rPr>
              <a:t>Customers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FD1A7AC-A622-4CE1-936E-84291276A3F9}"/>
              </a:ext>
            </a:extLst>
          </p:cNvPr>
          <p:cNvSpPr/>
          <p:nvPr/>
        </p:nvSpPr>
        <p:spPr>
          <a:xfrm rot="16200000">
            <a:off x="6931911" y="4622735"/>
            <a:ext cx="17508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800" b="1" dirty="0">
                <a:latin typeface="Comic Sans MS" panose="030F0702030302020204" pitchFamily="66" charset="0"/>
              </a:rPr>
              <a:t>Suppliers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564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309</TotalTime>
  <Words>282</Words>
  <Application>Microsoft Office PowerPoint</Application>
  <PresentationFormat>A3 Paper (297x420 mm)</PresentationFormat>
  <Paragraphs>90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Kozuka Gothic Pro H</vt:lpstr>
      <vt:lpstr>Arial</vt:lpstr>
      <vt:lpstr>Calibri</vt:lpstr>
      <vt:lpstr>Calibri Light</vt:lpstr>
      <vt:lpstr>Comic Sans MS</vt:lpstr>
      <vt:lpstr>Stencil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 Farrall</dc:creator>
  <cp:lastModifiedBy>Andrea Caldwell</cp:lastModifiedBy>
  <cp:revision>40</cp:revision>
  <dcterms:created xsi:type="dcterms:W3CDTF">2019-04-04T17:36:45Z</dcterms:created>
  <dcterms:modified xsi:type="dcterms:W3CDTF">2020-03-01T15:17:41Z</dcterms:modified>
</cp:coreProperties>
</file>