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75" r:id="rId7"/>
    <p:sldId id="278" r:id="rId8"/>
    <p:sldId id="261" r:id="rId9"/>
    <p:sldId id="262" r:id="rId10"/>
    <p:sldId id="263" r:id="rId11"/>
    <p:sldId id="264" r:id="rId12"/>
    <p:sldId id="279" r:id="rId13"/>
    <p:sldId id="265" r:id="rId14"/>
    <p:sldId id="266" r:id="rId15"/>
    <p:sldId id="267" r:id="rId16"/>
    <p:sldId id="268" r:id="rId17"/>
    <p:sldId id="273" r:id="rId18"/>
    <p:sldId id="274" r:id="rId19"/>
    <p:sldId id="270" r:id="rId20"/>
    <p:sldId id="271" r:id="rId21"/>
    <p:sldId id="272" r:id="rId22"/>
    <p:sldId id="276" r:id="rId23"/>
    <p:sldId id="277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81" autoAdjust="0"/>
    <p:restoredTop sz="94660"/>
  </p:normalViewPr>
  <p:slideViewPr>
    <p:cSldViewPr>
      <p:cViewPr varScale="1">
        <p:scale>
          <a:sx n="88" d="100"/>
          <a:sy n="88" d="100"/>
        </p:scale>
        <p:origin x="155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6414949-00CE-4B4C-9FA5-352C1917F8A2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5B88EFA-0456-4C1F-BB61-556194CD0E3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4949-00CE-4B4C-9FA5-352C1917F8A2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8EFA-0456-4C1F-BB61-556194CD0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4949-00CE-4B4C-9FA5-352C1917F8A2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8EFA-0456-4C1F-BB61-556194CD0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4949-00CE-4B4C-9FA5-352C1917F8A2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8EFA-0456-4C1F-BB61-556194CD0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4949-00CE-4B4C-9FA5-352C1917F8A2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8EFA-0456-4C1F-BB61-556194CD0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4949-00CE-4B4C-9FA5-352C1917F8A2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8EFA-0456-4C1F-BB61-556194CD0E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4949-00CE-4B4C-9FA5-352C1917F8A2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8EFA-0456-4C1F-BB61-556194CD0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4949-00CE-4B4C-9FA5-352C1917F8A2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8EFA-0456-4C1F-BB61-556194CD0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4949-00CE-4B4C-9FA5-352C1917F8A2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8EFA-0456-4C1F-BB61-556194CD0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4949-00CE-4B4C-9FA5-352C1917F8A2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8EFA-0456-4C1F-BB61-556194CD0E3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4949-00CE-4B4C-9FA5-352C1917F8A2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8EFA-0456-4C1F-BB61-556194CD0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6414949-00CE-4B4C-9FA5-352C1917F8A2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5B88EFA-0456-4C1F-BB61-556194CD0E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youtu.be/hu9XIwm0fK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image" Target="../media/image14.wmf"/><Relationship Id="rId7" Type="http://schemas.openxmlformats.org/officeDocument/2006/relationships/image" Target="../media/image45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7772400" cy="245745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Bookman Old Style" pitchFamily="18" charset="0"/>
              </a:rPr>
              <a:t>Communicable and </a:t>
            </a:r>
            <a:br>
              <a:rPr lang="en-US" sz="48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en-US" sz="4800" b="1" dirty="0" smtClean="0">
                <a:solidFill>
                  <a:schemeClr val="tx1"/>
                </a:solidFill>
                <a:latin typeface="Bookman Old Style" pitchFamily="18" charset="0"/>
              </a:rPr>
              <a:t>Non-Communicable      Diseases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ger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83759"/>
            <a:ext cx="3425306" cy="185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3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14063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5 Major Barriers to help keep </a:t>
            </a:r>
            <a:r>
              <a:rPr lang="en-US" b="1" dirty="0" smtClean="0"/>
              <a:t>p</a:t>
            </a:r>
            <a:r>
              <a:rPr lang="en-US" b="1" dirty="0" smtClean="0"/>
              <a:t>athogens away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2057399"/>
            <a:ext cx="4800600" cy="4445535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/>
              <a:t>Our body is an amazing machine which has five main barriers (first line of defense) for keeping our body healthy. They are:</a:t>
            </a:r>
          </a:p>
          <a:p>
            <a:pPr lvl="1"/>
            <a:r>
              <a:rPr lang="en-US" sz="2900" b="1" dirty="0"/>
              <a:t>1. </a:t>
            </a:r>
            <a:r>
              <a:rPr lang="en-US" sz="2900" b="1" u="sng" dirty="0"/>
              <a:t>Skin</a:t>
            </a:r>
            <a:r>
              <a:rPr lang="en-US" sz="2900" b="1" dirty="0"/>
              <a:t> – acts as a protective barrier </a:t>
            </a:r>
          </a:p>
          <a:p>
            <a:pPr lvl="1"/>
            <a:r>
              <a:rPr lang="en-US" sz="2900" b="1" dirty="0"/>
              <a:t>2. </a:t>
            </a:r>
            <a:r>
              <a:rPr lang="en-US" sz="2900" b="1" u="sng" dirty="0"/>
              <a:t>Mucous Membranes </a:t>
            </a:r>
            <a:r>
              <a:rPr lang="en-US" sz="2900" b="1" dirty="0"/>
              <a:t>– line the mouth, nose, throat, eyes and other body parts. These trap germs. Coughing and sneezing gets rid of the germs trapped by these mucus membranes.</a:t>
            </a:r>
          </a:p>
          <a:p>
            <a:pPr lvl="1"/>
            <a:r>
              <a:rPr lang="en-US" sz="2900" b="1" dirty="0"/>
              <a:t>3. </a:t>
            </a:r>
            <a:r>
              <a:rPr lang="en-US" sz="2900" b="1" u="sng" dirty="0"/>
              <a:t>Saliva</a:t>
            </a:r>
            <a:r>
              <a:rPr lang="en-US" sz="2900" b="1" dirty="0"/>
              <a:t> – contains chemicals that destroy many harmful organisms. </a:t>
            </a:r>
          </a:p>
          <a:p>
            <a:pPr lvl="1"/>
            <a:r>
              <a:rPr lang="en-US" sz="2900" b="1" dirty="0"/>
              <a:t>4. </a:t>
            </a:r>
            <a:r>
              <a:rPr lang="en-US" sz="2900" b="1" u="sng" dirty="0"/>
              <a:t>Tears</a:t>
            </a:r>
            <a:r>
              <a:rPr lang="en-US" sz="2900" b="1" dirty="0"/>
              <a:t> – wash away germs. Contains chemicals that kill some harmful organisms.</a:t>
            </a:r>
          </a:p>
          <a:p>
            <a:pPr lvl="1"/>
            <a:r>
              <a:rPr lang="en-US" sz="2900" b="1" dirty="0"/>
              <a:t>5. </a:t>
            </a:r>
            <a:r>
              <a:rPr lang="en-US" sz="2900" b="1" u="sng" dirty="0"/>
              <a:t>Stomach Acid </a:t>
            </a:r>
            <a:r>
              <a:rPr lang="en-US" sz="2900" b="1" dirty="0"/>
              <a:t>– acid kills many germs! </a:t>
            </a:r>
          </a:p>
          <a:p>
            <a:endParaRPr lang="en-US" dirty="0"/>
          </a:p>
        </p:txBody>
      </p:sp>
      <p:pic>
        <p:nvPicPr>
          <p:cNvPr id="3075" name="Picture 3" descr="C:\Users\Jenna\AppData\Local\Microsoft\Windows\Temporary Internet Files\Content.IE5\MNGDNVE7\MP900178988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520" y="751562"/>
            <a:ext cx="1134533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enna\AppData\Local\Microsoft\Windows\Temporary Internet Files\Content.IE5\7F4WR8YF\MP90042775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107" y="3276599"/>
            <a:ext cx="1179504" cy="178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enna\AppData\Local\Microsoft\Windows\Temporary Internet Files\Content.IE5\4USPYON3\MP90031390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107" y="1857062"/>
            <a:ext cx="1786148" cy="113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enna\AppData\Local\Microsoft\Windows\Temporary Internet Files\Content.IE5\MNGDNVE7\MC90044549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182" y="2895600"/>
            <a:ext cx="1597457" cy="165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Jenna\AppData\Local\Microsoft\Windows\Temporary Internet Files\Content.IE5\4USPYON3\MC90009279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181" y="4274274"/>
            <a:ext cx="2054775" cy="222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24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Non-specific and Specific Immune Response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6781800" cy="4495800"/>
          </a:xfrm>
        </p:spPr>
        <p:txBody>
          <a:bodyPr>
            <a:normAutofit lnSpcReduction="10000"/>
          </a:bodyPr>
          <a:lstStyle/>
          <a:p>
            <a:r>
              <a:rPr lang="en-US" sz="2000" u="sng" dirty="0" smtClean="0"/>
              <a:t>Inflammation: </a:t>
            </a:r>
            <a:r>
              <a:rPr lang="en-US" sz="2000" dirty="0" smtClean="0"/>
              <a:t>The body’s response to injury or disease, resulting in a condition of swelling, pain, heat, and redness. </a:t>
            </a:r>
            <a:endParaRPr lang="en-US" sz="2000" dirty="0"/>
          </a:p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youtu.be/hu9XIwm0fKE</a:t>
            </a:r>
            <a:endParaRPr lang="en-US" sz="2000" dirty="0"/>
          </a:p>
          <a:p>
            <a:r>
              <a:rPr lang="en-US" sz="2000" u="sng" dirty="0"/>
              <a:t>Antigens: </a:t>
            </a:r>
            <a:r>
              <a:rPr lang="en-US" sz="2000" dirty="0"/>
              <a:t>a substance that sends your immune system into action when your body is invaded by pathogens. The body sees these as “invaders”.</a:t>
            </a:r>
          </a:p>
          <a:p>
            <a:r>
              <a:rPr lang="en-US" sz="2000" u="sng" dirty="0"/>
              <a:t>Antibodies: </a:t>
            </a:r>
            <a:r>
              <a:rPr lang="en-US" sz="2000" dirty="0"/>
              <a:t>proteins that attach to antigens, keeping them from harming the body. How our body responds to antigens, by producing antibodies – our body’s “army of soldiers”. </a:t>
            </a:r>
            <a:endParaRPr lang="en-US" sz="2000" dirty="0" smtClean="0"/>
          </a:p>
          <a:p>
            <a:r>
              <a:rPr lang="en-US" sz="2000" u="sng" dirty="0" smtClean="0"/>
              <a:t>Vaccine: </a:t>
            </a:r>
            <a:r>
              <a:rPr lang="en-US" sz="2000" dirty="0" smtClean="0"/>
              <a:t>A preparation of dead or weakened pathogens that causes the immune system to produce antibodies.</a:t>
            </a:r>
            <a:endParaRPr lang="en-US" sz="20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447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16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LESSON REVIEW!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8800"/>
            <a:ext cx="6777317" cy="4003829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94C600"/>
              </a:buClr>
            </a:pPr>
            <a:r>
              <a:rPr lang="en-US" sz="3600" dirty="0">
                <a:solidFill>
                  <a:srgbClr val="3E3D2D"/>
                </a:solidFill>
              </a:rPr>
              <a:t>Make Vocabulary flashcards for each of the </a:t>
            </a:r>
            <a:r>
              <a:rPr lang="en-US" sz="3600" u="sng" dirty="0">
                <a:solidFill>
                  <a:srgbClr val="3E3D2D"/>
                </a:solidFill>
              </a:rPr>
              <a:t>UNDERLINED</a:t>
            </a:r>
            <a:r>
              <a:rPr lang="en-US" sz="3600" dirty="0">
                <a:solidFill>
                  <a:srgbClr val="3E3D2D"/>
                </a:solidFill>
              </a:rPr>
              <a:t> words we have covered in this lesson.</a:t>
            </a:r>
          </a:p>
          <a:p>
            <a:pPr lvl="0">
              <a:buClr>
                <a:srgbClr val="94C600"/>
              </a:buClr>
            </a:pPr>
            <a:r>
              <a:rPr lang="en-US" sz="3600" dirty="0">
                <a:solidFill>
                  <a:srgbClr val="3E3D2D"/>
                </a:solidFill>
              </a:rPr>
              <a:t>Work on Chapter  Lesson  Review. Questions 1-5. COMPLETE SENTENCES!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53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Let’s Put it all together.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6777317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So we’ve learned about how the body defends itself from diseases and how to prevent getting germs. Now let’s see what you can come up with. </a:t>
            </a:r>
          </a:p>
          <a:p>
            <a:r>
              <a:rPr lang="en-US" dirty="0" smtClean="0"/>
              <a:t>I want you to create a brochure about fighting diseases and preventing them from what we have learned. </a:t>
            </a:r>
            <a:r>
              <a:rPr lang="en-US" u="sng" dirty="0" smtClean="0"/>
              <a:t>Must </a:t>
            </a:r>
            <a:r>
              <a:rPr lang="en-US" dirty="0" smtClean="0"/>
              <a:t>include:</a:t>
            </a:r>
          </a:p>
          <a:p>
            <a:pPr marL="685800" lvl="2" indent="0">
              <a:buNone/>
            </a:pPr>
            <a:r>
              <a:rPr lang="en-US" dirty="0" smtClean="0"/>
              <a:t>1. Title</a:t>
            </a:r>
          </a:p>
          <a:p>
            <a:pPr marL="685800" lvl="2" indent="0">
              <a:buNone/>
            </a:pPr>
            <a:r>
              <a:rPr lang="en-US" dirty="0" smtClean="0"/>
              <a:t>2. Information from the slide show</a:t>
            </a:r>
          </a:p>
          <a:p>
            <a:pPr marL="685800" lvl="2" indent="0">
              <a:buNone/>
            </a:pPr>
            <a:r>
              <a:rPr lang="en-US" dirty="0" smtClean="0"/>
              <a:t>3. Pictures or drawings</a:t>
            </a:r>
          </a:p>
          <a:p>
            <a:pPr marL="685800" lvl="2" indent="0">
              <a:buNone/>
            </a:pPr>
            <a:r>
              <a:rPr lang="en-US" dirty="0" smtClean="0"/>
              <a:t>4. Use vocabulary from the chapter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C:\Users\Jenna\AppData\Local\Microsoft\Windows\Temporary Internet Files\Content.IE5\DT5EQ2SQ\MC90023214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902329" cy="21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enna\AppData\Local\Microsoft\Windows\Temporary Internet Files\Content.IE5\MNGDNVE7\MC9004174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60449"/>
            <a:ext cx="1439266" cy="171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enna\AppData\Local\Microsoft\Windows\Temporary Internet Files\Content.IE5\4USPYON3\MC90043825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09" y="152400"/>
            <a:ext cx="1720850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09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713" y="304800"/>
            <a:ext cx="7024744" cy="1143000"/>
          </a:xfrm>
        </p:spPr>
        <p:txBody>
          <a:bodyPr/>
          <a:lstStyle/>
          <a:p>
            <a:r>
              <a:rPr lang="en-US" b="1" dirty="0" smtClean="0"/>
              <a:t>Communicable Diseases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848600" cy="4876800"/>
          </a:xfrm>
        </p:spPr>
        <p:txBody>
          <a:bodyPr>
            <a:normAutofit/>
          </a:bodyPr>
          <a:lstStyle/>
          <a:p>
            <a:pPr marL="68580" indent="0" algn="r">
              <a:buNone/>
            </a:pPr>
            <a:r>
              <a:rPr lang="en-US" dirty="0" smtClean="0"/>
              <a:t>       </a:t>
            </a:r>
            <a:r>
              <a:rPr lang="en-US" u="sng" dirty="0" smtClean="0"/>
              <a:t>Contagious Period: </a:t>
            </a:r>
            <a:r>
              <a:rPr lang="en-US" dirty="0" smtClean="0"/>
              <a:t>The length of time that a particular disease can be spread from person to person. </a:t>
            </a:r>
          </a:p>
          <a:p>
            <a:r>
              <a:rPr lang="en-US" sz="2000" u="sng" dirty="0"/>
              <a:t>Colds-</a:t>
            </a:r>
            <a:r>
              <a:rPr lang="en-US" sz="2000" dirty="0"/>
              <a:t> Caused by hundreds of different viruses, spread by direct or indirect contact.</a:t>
            </a:r>
            <a:endParaRPr lang="en-US" sz="2000" u="sng" dirty="0"/>
          </a:p>
          <a:p>
            <a:r>
              <a:rPr lang="en-US" sz="2000" u="sng" dirty="0"/>
              <a:t>Flu- </a:t>
            </a:r>
            <a:r>
              <a:rPr lang="en-US" sz="2000" dirty="0"/>
              <a:t>Caused by one of 3 main types of influenza viruses. </a:t>
            </a:r>
            <a:endParaRPr lang="en-US" sz="2000" dirty="0" smtClean="0"/>
          </a:p>
          <a:p>
            <a:r>
              <a:rPr lang="en-US" sz="2000" u="sng" dirty="0" smtClean="0"/>
              <a:t>Mononucleosis- </a:t>
            </a:r>
            <a:r>
              <a:rPr lang="en-US" sz="2000" dirty="0" smtClean="0"/>
              <a:t>Viral disease having a severe sore throat and swelling of your throat.</a:t>
            </a:r>
            <a:endParaRPr lang="en-US" sz="2000" u="sng" dirty="0" smtClean="0"/>
          </a:p>
          <a:p>
            <a:r>
              <a:rPr lang="en-US" sz="2000" u="sng" dirty="0" smtClean="0"/>
              <a:t>Hepatitis- </a:t>
            </a:r>
            <a:r>
              <a:rPr lang="en-US" sz="2000" dirty="0" smtClean="0"/>
              <a:t>Viral Disease</a:t>
            </a:r>
          </a:p>
          <a:p>
            <a:r>
              <a:rPr lang="en-US" sz="2000" u="sng" dirty="0" smtClean="0"/>
              <a:t>Tuberculosis- </a:t>
            </a:r>
            <a:r>
              <a:rPr lang="en-US" sz="2000" dirty="0" smtClean="0"/>
              <a:t>Bacterial Disease</a:t>
            </a:r>
          </a:p>
          <a:p>
            <a:r>
              <a:rPr lang="en-US" sz="2000" u="sng" dirty="0" smtClean="0"/>
              <a:t>Pneumonia-</a:t>
            </a:r>
            <a:r>
              <a:rPr lang="en-US" sz="2000" dirty="0" smtClean="0"/>
              <a:t> Inflammation of the lungs</a:t>
            </a:r>
          </a:p>
          <a:p>
            <a:r>
              <a:rPr lang="en-US" sz="2000" u="sng" dirty="0" smtClean="0"/>
              <a:t>Strep Throat- </a:t>
            </a:r>
            <a:r>
              <a:rPr lang="en-US" sz="2000" dirty="0" smtClean="0"/>
              <a:t>Sore throat caused by bacteria</a:t>
            </a:r>
          </a:p>
          <a:p>
            <a:endParaRPr lang="en-US" sz="1800" dirty="0"/>
          </a:p>
          <a:p>
            <a:endParaRPr lang="en-US" u="sng" dirty="0"/>
          </a:p>
        </p:txBody>
      </p:sp>
      <p:pic>
        <p:nvPicPr>
          <p:cNvPr id="4098" name="Picture 2" descr="C:\Users\Jenna\AppData\Local\Microsoft\Windows\Temporary Internet Files\Content.IE5\7F4WR8YF\MC9002327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8655"/>
            <a:ext cx="1489295" cy="185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enna\AppData\Local\Microsoft\Windows\Temporary Internet Files\Content.IE5\7F4WR8YF\MM900283668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67200"/>
            <a:ext cx="1828800" cy="199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28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Non Communicable Disease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185" y="1523229"/>
            <a:ext cx="6777317" cy="4876800"/>
          </a:xfrm>
        </p:spPr>
        <p:txBody>
          <a:bodyPr>
            <a:normAutofit fontScale="92500"/>
          </a:bodyPr>
          <a:lstStyle/>
          <a:p>
            <a:r>
              <a:rPr lang="en-US" u="sng" dirty="0" smtClean="0"/>
              <a:t>Cancer-</a:t>
            </a:r>
            <a:r>
              <a:rPr lang="en-US" dirty="0" smtClean="0"/>
              <a:t> A disease characterized by the rapid and uncontrolled growth of abnormal cells. </a:t>
            </a:r>
          </a:p>
          <a:p>
            <a:r>
              <a:rPr lang="en-US" u="sng" dirty="0" smtClean="0"/>
              <a:t>Heart Disease- </a:t>
            </a:r>
            <a:r>
              <a:rPr lang="en-US" dirty="0" smtClean="0"/>
              <a:t>Any condition that weakens the heart and blood vessels and makes them less functional.</a:t>
            </a:r>
          </a:p>
          <a:p>
            <a:r>
              <a:rPr lang="en-US" u="sng" dirty="0" smtClean="0"/>
              <a:t>Diabetes-</a:t>
            </a:r>
            <a:r>
              <a:rPr lang="en-US" dirty="0" smtClean="0"/>
              <a:t> A disease that prevents the body from converting food into energy. </a:t>
            </a:r>
          </a:p>
          <a:p>
            <a:r>
              <a:rPr lang="en-US" u="sng" dirty="0" smtClean="0"/>
              <a:t>Arthritis-</a:t>
            </a:r>
            <a:r>
              <a:rPr lang="en-US" dirty="0" smtClean="0"/>
              <a:t> A disease of the joints marked by painful swelling and stiffness. </a:t>
            </a:r>
          </a:p>
          <a:p>
            <a:r>
              <a:rPr lang="en-US" u="sng" dirty="0" smtClean="0"/>
              <a:t>Allergies-</a:t>
            </a:r>
            <a:r>
              <a:rPr lang="en-US" dirty="0" smtClean="0"/>
              <a:t> Extreme sensitivity to a substance. </a:t>
            </a:r>
          </a:p>
          <a:p>
            <a:r>
              <a:rPr lang="en-US" u="sng" dirty="0" smtClean="0"/>
              <a:t>Asthma-</a:t>
            </a:r>
            <a:r>
              <a:rPr lang="en-US" dirty="0" smtClean="0"/>
              <a:t> A condition in which small airways in the lungs narrow, making breathing difficult.</a:t>
            </a:r>
          </a:p>
          <a:p>
            <a:pPr marL="68580" indent="0">
              <a:buNone/>
            </a:pPr>
            <a:endParaRPr lang="en-US" dirty="0" smtClean="0"/>
          </a:p>
          <a:p>
            <a:pPr lvl="4"/>
            <a:endParaRPr lang="en-US" sz="1800" dirty="0" smtClean="0"/>
          </a:p>
          <a:p>
            <a:endParaRPr lang="en-US" dirty="0"/>
          </a:p>
        </p:txBody>
      </p:sp>
      <p:pic>
        <p:nvPicPr>
          <p:cNvPr id="5122" name="Picture 2" descr="C:\Users\Jenna\AppData\Local\Microsoft\Windows\Temporary Internet Files\Content.IE5\MNGDNVE7\MC9000887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244" y="1143000"/>
            <a:ext cx="917089" cy="161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enna\AppData\Local\Microsoft\Windows\Temporary Internet Files\Content.IE5\MNGDNVE7\MP90044860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206" y="2825802"/>
            <a:ext cx="1064491" cy="106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enna\AppData\Local\Microsoft\Windows\Temporary Internet Files\Content.IE5\MNGDNVE7\MP90042228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844" y="3968556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Jenna\AppData\Local\Microsoft\Windows\Temporary Internet Files\Content.IE5\4USPYON3\MC90043874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021" y="5132338"/>
            <a:ext cx="1029278" cy="137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5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143000"/>
            <a:ext cx="6777317" cy="5257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6858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sz="3200" u="sng" dirty="0" smtClean="0"/>
              <a:t>Just Remember</a:t>
            </a:r>
            <a:r>
              <a:rPr lang="en-US" sz="3200" dirty="0" smtClean="0"/>
              <a:t>:</a:t>
            </a:r>
          </a:p>
          <a:p>
            <a:r>
              <a:rPr lang="en-US" dirty="0" smtClean="0"/>
              <a:t>Communicable; comes from the community, other people.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Non-Communicable; can’t get it 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 from others. </a:t>
            </a:r>
            <a:endParaRPr lang="en-US" dirty="0"/>
          </a:p>
        </p:txBody>
      </p:sp>
      <p:pic>
        <p:nvPicPr>
          <p:cNvPr id="7170" name="Picture 2" descr="C:\Users\Jenna\AppData\Local\Microsoft\Windows\Temporary Internet Files\Content.IE5\DT5EQ2SQ\MC9003833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76400"/>
            <a:ext cx="1803197" cy="161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enna\AppData\Local\Microsoft\Windows\Temporary Internet Files\Content.IE5\MNGDNVE7\MC90043880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397" y="4267200"/>
            <a:ext cx="1752600" cy="135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96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Getting to know you.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6777317" cy="4153348"/>
          </a:xfrm>
        </p:spPr>
        <p:txBody>
          <a:bodyPr/>
          <a:lstStyle/>
          <a:p>
            <a:r>
              <a:rPr lang="en-US" dirty="0" smtClean="0"/>
              <a:t>Each person has a notecard at their table. </a:t>
            </a:r>
          </a:p>
          <a:p>
            <a:r>
              <a:rPr lang="en-US" dirty="0" smtClean="0"/>
              <a:t>Mingle around the room and give your name to 3 different people. </a:t>
            </a:r>
          </a:p>
          <a:p>
            <a:r>
              <a:rPr lang="en-US" dirty="0" smtClean="0"/>
              <a:t>Write your name on their card after you introduce yourself.</a:t>
            </a:r>
          </a:p>
          <a:p>
            <a:r>
              <a:rPr lang="en-US" dirty="0" smtClean="0"/>
              <a:t>Once you have 3 names on your card go back to your seat. </a:t>
            </a:r>
            <a:endParaRPr lang="en-US" dirty="0"/>
          </a:p>
        </p:txBody>
      </p:sp>
      <p:pic>
        <p:nvPicPr>
          <p:cNvPr id="2050" name="Picture 2" descr="C:\Users\Jenna\AppData\Local\Microsoft\Windows\Temporary Internet Files\Content.IE5\7F4WR8YF\MC90038921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759526"/>
            <a:ext cx="2238603" cy="169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275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1143000"/>
          </a:xfrm>
        </p:spPr>
        <p:txBody>
          <a:bodyPr/>
          <a:lstStyle/>
          <a:p>
            <a:pPr algn="ctr"/>
            <a:r>
              <a:rPr lang="en-US" b="1" dirty="0" smtClean="0"/>
              <a:t>Bad News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3450"/>
            <a:ext cx="7086600" cy="4201127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Check the bottom of your card.</a:t>
            </a:r>
          </a:p>
          <a:p>
            <a:pPr algn="ctr"/>
            <a:r>
              <a:rPr lang="en-US" sz="2800" dirty="0" smtClean="0"/>
              <a:t>If you have an X on the bottom of your card you just found out you have been infected. </a:t>
            </a:r>
          </a:p>
          <a:p>
            <a:pPr algn="ctr"/>
            <a:r>
              <a:rPr lang="en-US" sz="2800" dirty="0" smtClean="0"/>
              <a:t>Stand up and read the 3 names on your card.</a:t>
            </a:r>
          </a:p>
          <a:p>
            <a:pPr algn="ctr"/>
            <a:r>
              <a:rPr lang="en-US" sz="2800" dirty="0" smtClean="0"/>
              <a:t>If your name is called go ahead and stand up. </a:t>
            </a:r>
            <a:endParaRPr lang="en-US" sz="2800" dirty="0"/>
          </a:p>
        </p:txBody>
      </p:sp>
      <p:pic>
        <p:nvPicPr>
          <p:cNvPr id="1026" name="Picture 2" descr="C:\Users\Jenna\AppData\Local\Microsoft\Windows\Temporary Internet Files\Content.IE5\MNGDNVE7\MC90043438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1927225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36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Sexually Transmitted Diseases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47800"/>
            <a:ext cx="6777317" cy="48768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STDs</a:t>
            </a:r>
            <a:r>
              <a:rPr lang="en-US" dirty="0" smtClean="0"/>
              <a:t> are infections that are spread from person to person through sexual contact.</a:t>
            </a:r>
          </a:p>
          <a:p>
            <a:r>
              <a:rPr lang="en-US" dirty="0" smtClean="0"/>
              <a:t>Common STDs are:</a:t>
            </a:r>
          </a:p>
          <a:p>
            <a:pPr lvl="3"/>
            <a:r>
              <a:rPr lang="en-US" sz="2000" dirty="0" smtClean="0"/>
              <a:t>Chlamydia</a:t>
            </a:r>
          </a:p>
          <a:p>
            <a:pPr lvl="3"/>
            <a:r>
              <a:rPr lang="en-US" sz="2000" dirty="0" smtClean="0"/>
              <a:t>Genital Herpes</a:t>
            </a:r>
          </a:p>
          <a:p>
            <a:pPr lvl="3"/>
            <a:r>
              <a:rPr lang="en-US" sz="2000" dirty="0" smtClean="0"/>
              <a:t>Genital Warts</a:t>
            </a:r>
          </a:p>
          <a:p>
            <a:pPr lvl="3"/>
            <a:r>
              <a:rPr lang="en-US" sz="2000" dirty="0" smtClean="0"/>
              <a:t>Trichomoniasis</a:t>
            </a:r>
          </a:p>
          <a:p>
            <a:pPr lvl="3"/>
            <a:r>
              <a:rPr lang="en-US" sz="2000" dirty="0" smtClean="0"/>
              <a:t>Gonorrhea</a:t>
            </a:r>
          </a:p>
          <a:p>
            <a:pPr lvl="3"/>
            <a:r>
              <a:rPr lang="en-US" sz="2000" dirty="0" smtClean="0"/>
              <a:t>Syphilis</a:t>
            </a:r>
          </a:p>
          <a:p>
            <a:pPr lvl="3"/>
            <a:r>
              <a:rPr lang="en-US" sz="2000" dirty="0" smtClean="0"/>
              <a:t>Pelvic Inflammatory disease (PID)</a:t>
            </a:r>
          </a:p>
          <a:p>
            <a:pPr lvl="3"/>
            <a:r>
              <a:rPr lang="en-US" sz="2000" dirty="0" smtClean="0"/>
              <a:t>HIV/AIDS</a:t>
            </a:r>
          </a:p>
          <a:p>
            <a:r>
              <a:rPr lang="en-US" dirty="0" smtClean="0"/>
              <a:t>How can you avoid an STD? Abstain or don’t have sex until marriage.</a:t>
            </a:r>
          </a:p>
          <a:p>
            <a:pPr lvl="3"/>
            <a:endParaRPr lang="en-US" sz="2000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52255"/>
            <a:ext cx="24193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97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dirty="0" smtClean="0"/>
              <a:t>Let’s See If you can guess…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6777317" cy="3508977"/>
          </a:xfrm>
        </p:spPr>
        <p:txBody>
          <a:bodyPr>
            <a:noAutofit/>
          </a:bodyPr>
          <a:lstStyle/>
          <a:p>
            <a:r>
              <a:rPr lang="en-US" dirty="0" smtClean="0"/>
              <a:t>There are 2 Diseases with definitions on your table, one-by-one I will call you up and tell you “Yes” or “No”, the “Yes” group goes to one side of the room and the “No” group to the other. </a:t>
            </a:r>
          </a:p>
          <a:p>
            <a:r>
              <a:rPr lang="en-US" dirty="0" smtClean="0"/>
              <a:t>Try and guess how I am grouping the diseases and in what ways.</a:t>
            </a:r>
          </a:p>
          <a:p>
            <a:r>
              <a:rPr lang="en-US" dirty="0" smtClean="0"/>
              <a:t>Yes: Cold, Flu, Mono, Chicken Pox, Pneumonia, Rubella, Hepatitis, Tuberculosis, Strep Throat. </a:t>
            </a:r>
          </a:p>
          <a:p>
            <a:r>
              <a:rPr lang="en-US" dirty="0" smtClean="0"/>
              <a:t>No: Cancer, Heart Disease, Diabetes, Allergies, Asthma, Arthritis.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0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What you should know about STDs…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696200" cy="4495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Most STDs are spread ONLY through sexual contact.</a:t>
            </a:r>
          </a:p>
          <a:p>
            <a:r>
              <a:rPr lang="en-US" sz="2000" dirty="0" smtClean="0"/>
              <a:t>You cannot tell if someone has an STD by his or her appearance.</a:t>
            </a:r>
          </a:p>
          <a:p>
            <a:r>
              <a:rPr lang="en-US" sz="2000" dirty="0" smtClean="0"/>
              <a:t>Most STDs have either very mild or no symptoms.</a:t>
            </a:r>
          </a:p>
          <a:p>
            <a:r>
              <a:rPr lang="en-US" sz="2000" dirty="0" smtClean="0"/>
              <a:t>Many STDs can be treated and cured, but early diagnosis is important.</a:t>
            </a:r>
          </a:p>
          <a:p>
            <a:r>
              <a:rPr lang="en-US" sz="2000" dirty="0" smtClean="0"/>
              <a:t>Because treatments for STDs vary, they must be accurately identified.</a:t>
            </a:r>
          </a:p>
          <a:p>
            <a:r>
              <a:rPr lang="en-US" sz="2000" dirty="0" smtClean="0"/>
              <a:t>STDs can recur because the body does not build up an immunity to them. </a:t>
            </a:r>
          </a:p>
          <a:p>
            <a:r>
              <a:rPr lang="en-US" sz="2000" dirty="0" smtClean="0"/>
              <a:t>STDs can cause sterility, blindness, deafness, and birth defects.</a:t>
            </a:r>
          </a:p>
        </p:txBody>
      </p:sp>
    </p:spTree>
    <p:extLst>
      <p:ext uri="{BB962C8B-B14F-4D97-AF65-F5344CB8AC3E}">
        <p14:creationId xmlns:p14="http://schemas.microsoft.com/office/powerpoint/2010/main" val="11181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024744" cy="1143000"/>
          </a:xfrm>
        </p:spPr>
        <p:txBody>
          <a:bodyPr/>
          <a:lstStyle/>
          <a:p>
            <a:pPr algn="ctr"/>
            <a:r>
              <a:rPr lang="en-US" b="1" dirty="0"/>
              <a:t>HIV/AIDS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371600"/>
            <a:ext cx="6777317" cy="50292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HIV</a:t>
            </a:r>
            <a:r>
              <a:rPr lang="en-US" dirty="0" smtClean="0"/>
              <a:t> (human immunodeficiency virus) is the virus that causes AIDS (acquired immunodeficiency syndrome).</a:t>
            </a:r>
          </a:p>
          <a:p>
            <a:r>
              <a:rPr lang="en-US" u="sng" dirty="0" smtClean="0"/>
              <a:t>AIDS</a:t>
            </a:r>
            <a:r>
              <a:rPr lang="en-US" dirty="0" smtClean="0"/>
              <a:t> is a deadly disease that interferes with the body’s natural ability to fight infection. </a:t>
            </a:r>
          </a:p>
          <a:p>
            <a:r>
              <a:rPr lang="en-US" u="sng" dirty="0" smtClean="0"/>
              <a:t>Opportunistic infection </a:t>
            </a:r>
            <a:r>
              <a:rPr lang="en-US" dirty="0" smtClean="0"/>
              <a:t>is an infection that rarely occurs in a healthy person. Ex. AIDs patients developing pneumonia that cause death. </a:t>
            </a:r>
          </a:p>
          <a:p>
            <a:r>
              <a:rPr lang="en-US" u="sng" dirty="0" smtClean="0"/>
              <a:t>Carriers</a:t>
            </a:r>
            <a:r>
              <a:rPr lang="en-US" dirty="0" smtClean="0"/>
              <a:t> are people who appear healthy but are infected with HIV and can pass it to others. </a:t>
            </a:r>
          </a:p>
          <a:p>
            <a:r>
              <a:rPr lang="en-US" dirty="0" smtClean="0"/>
              <a:t>A blood test is the only way to know whether you have HIV or not. </a:t>
            </a:r>
            <a:endParaRPr lang="en-US" dirty="0"/>
          </a:p>
        </p:txBody>
      </p:sp>
      <p:pic>
        <p:nvPicPr>
          <p:cNvPr id="1026" name="Picture 2" descr="C:\Users\e20134797\AppData\Local\Microsoft\Windows\Temporary Internet Files\Content.IE5\3LL3YL7Q\MC90043269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858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5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447" y="533400"/>
            <a:ext cx="7024744" cy="1143000"/>
          </a:xfrm>
        </p:spPr>
        <p:txBody>
          <a:bodyPr/>
          <a:lstStyle/>
          <a:p>
            <a:pPr algn="ctr"/>
            <a:r>
              <a:rPr lang="en-US" b="1" dirty="0" smtClean="0"/>
              <a:t>How does HIV spread?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8105" y="1882948"/>
            <a:ext cx="6777317" cy="4308629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u="sng" dirty="0" smtClean="0"/>
              <a:t>Sexual Contact </a:t>
            </a:r>
            <a:r>
              <a:rPr lang="en-US" dirty="0" smtClean="0"/>
              <a:t>with an infected person. Just one time is all it takes to spread the virus. </a:t>
            </a:r>
          </a:p>
          <a:p>
            <a:pPr algn="r"/>
            <a:r>
              <a:rPr lang="en-US" dirty="0" smtClean="0"/>
              <a:t>2. </a:t>
            </a:r>
            <a:r>
              <a:rPr lang="en-US" u="sng" dirty="0" smtClean="0"/>
              <a:t>Sharing Needles </a:t>
            </a:r>
            <a:r>
              <a:rPr lang="en-US" dirty="0" smtClean="0"/>
              <a:t>of any kind, mostly through drug users but also there is a risk from getting a tattoo or body piercing because their needles may be unclean.</a:t>
            </a:r>
          </a:p>
          <a:p>
            <a:r>
              <a:rPr lang="en-US" dirty="0" smtClean="0"/>
              <a:t>3. </a:t>
            </a:r>
            <a:r>
              <a:rPr lang="en-US" u="sng" dirty="0" smtClean="0"/>
              <a:t>From mother to child</a:t>
            </a:r>
            <a:r>
              <a:rPr lang="en-US" dirty="0" smtClean="0"/>
              <a:t> either before or after delivery, or through breast-feeding. </a:t>
            </a:r>
            <a:endParaRPr lang="en-US" u="sng" dirty="0"/>
          </a:p>
        </p:txBody>
      </p:sp>
      <p:pic>
        <p:nvPicPr>
          <p:cNvPr id="2050" name="Picture 2" descr="C:\Users\e20134797\AppData\Local\Microsoft\Windows\Temporary Internet Files\Content.IE5\JDXFNIJO\MC9003197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1358494" cy="148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20134797\AppData\Local\Microsoft\Windows\Temporary Internet Files\Content.IE5\3LL3YL7Q\MC9003102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08909"/>
            <a:ext cx="815645" cy="18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20134797\AppData\Local\Microsoft\Windows\Temporary Internet Files\Content.IE5\JDXFNIJO\MP90044853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72" y="1752600"/>
            <a:ext cx="1298656" cy="108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218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789"/>
            <a:ext cx="7024744" cy="1143000"/>
          </a:xfrm>
        </p:spPr>
        <p:txBody>
          <a:bodyPr/>
          <a:lstStyle/>
          <a:p>
            <a:r>
              <a:rPr lang="en-US" b="1" dirty="0" smtClean="0"/>
              <a:t>How HIV is NOT Spread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818" y="1263118"/>
            <a:ext cx="6777317" cy="521228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dirty="0" smtClean="0"/>
              <a:t>Breathing the air</a:t>
            </a:r>
          </a:p>
          <a:p>
            <a:endParaRPr lang="en-US" dirty="0" smtClean="0"/>
          </a:p>
          <a:p>
            <a:r>
              <a:rPr lang="en-US" dirty="0" smtClean="0"/>
              <a:t>Being bitten by a mosquito</a:t>
            </a:r>
          </a:p>
          <a:p>
            <a:endParaRPr lang="en-US" dirty="0" smtClean="0"/>
          </a:p>
          <a:p>
            <a:pPr algn="r"/>
            <a:r>
              <a:rPr lang="en-US" dirty="0" smtClean="0"/>
              <a:t>Swimming in a pool</a:t>
            </a:r>
          </a:p>
          <a:p>
            <a:endParaRPr lang="en-US" dirty="0" smtClean="0"/>
          </a:p>
          <a:p>
            <a:r>
              <a:rPr lang="en-US" dirty="0" smtClean="0"/>
              <a:t>Sharing Utensils</a:t>
            </a:r>
          </a:p>
          <a:p>
            <a:endParaRPr lang="en-US" dirty="0" smtClean="0"/>
          </a:p>
          <a:p>
            <a:pPr algn="r"/>
            <a:r>
              <a:rPr lang="en-US" dirty="0" smtClean="0"/>
              <a:t>Donating blood</a:t>
            </a:r>
          </a:p>
          <a:p>
            <a:endParaRPr lang="en-US" dirty="0" smtClean="0"/>
          </a:p>
          <a:p>
            <a:r>
              <a:rPr lang="en-US" dirty="0" smtClean="0"/>
              <a:t>Hugging and shaking hands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Using the same shower, bathtub, or toilet as an infected person. </a:t>
            </a:r>
            <a:endParaRPr lang="en-US" dirty="0"/>
          </a:p>
        </p:txBody>
      </p:sp>
      <p:pic>
        <p:nvPicPr>
          <p:cNvPr id="1026" name="Picture 2" descr="C:\Users\e20134797\AppData\Local\Microsoft\Windows\Temporary Internet Files\Content.IE5\JDXFNIJO\MC9002871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928219" cy="108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20134797\AppData\Local\Microsoft\Windows\Temporary Internet Files\Content.IE5\3LL3YL7Q\MC90034692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1187"/>
            <a:ext cx="1253033" cy="65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20134797\AppData\Local\Microsoft\Windows\Temporary Internet Files\Content.IE5\SUJMXGN3\MP90040652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09" y="3014629"/>
            <a:ext cx="1481470" cy="98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20134797\AppData\Local\Microsoft\Windows\Temporary Internet Files\Content.IE5\Y7MG4G4P\MP90040134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40" y="3581578"/>
            <a:ext cx="1371600" cy="91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20134797\AppData\Local\Microsoft\Windows\Temporary Internet Files\Content.IE5\3LL3YL7Q\MC90006017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93" y="4347093"/>
            <a:ext cx="918177" cy="125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e20134797\AppData\Local\Microsoft\Windows\Temporary Internet Files\Content.IE5\3LL3YL7Q\MC90043780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535" y="4880313"/>
            <a:ext cx="1111442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e20134797\AppData\Local\Microsoft\Windows\Temporary Internet Files\Content.IE5\SUJMXGN3\MM900283628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586895"/>
            <a:ext cx="9048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923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LESSON REVIEW!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6777317" cy="4003829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94C600"/>
              </a:buClr>
            </a:pPr>
            <a:r>
              <a:rPr lang="en-US" sz="3600" dirty="0">
                <a:solidFill>
                  <a:srgbClr val="3E3D2D"/>
                </a:solidFill>
              </a:rPr>
              <a:t>Make Vocabulary flashcards for each of the </a:t>
            </a:r>
            <a:r>
              <a:rPr lang="en-US" sz="3600" u="sng" dirty="0">
                <a:solidFill>
                  <a:srgbClr val="3E3D2D"/>
                </a:solidFill>
              </a:rPr>
              <a:t>UNDERLINED</a:t>
            </a:r>
            <a:r>
              <a:rPr lang="en-US" sz="3600" dirty="0">
                <a:solidFill>
                  <a:srgbClr val="3E3D2D"/>
                </a:solidFill>
              </a:rPr>
              <a:t> words we have covered in this lesson.</a:t>
            </a:r>
          </a:p>
          <a:p>
            <a:pPr lvl="0">
              <a:buClr>
                <a:srgbClr val="94C600"/>
              </a:buClr>
            </a:pPr>
            <a:r>
              <a:rPr lang="en-US" sz="3600" dirty="0">
                <a:solidFill>
                  <a:srgbClr val="3E3D2D"/>
                </a:solidFill>
              </a:rPr>
              <a:t>Work on Chapter  Lesson  Review. Questions 1-5. COMPLETE SENTENCES!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26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Definitions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6777317" cy="3508977"/>
          </a:xfrm>
        </p:spPr>
        <p:txBody>
          <a:bodyPr>
            <a:noAutofit/>
          </a:bodyPr>
          <a:lstStyle/>
          <a:p>
            <a:endParaRPr lang="en-US" sz="2800" u="sng" dirty="0" smtClean="0"/>
          </a:p>
          <a:p>
            <a:r>
              <a:rPr lang="en-US" sz="2800" u="sng" dirty="0" smtClean="0"/>
              <a:t>Communicable </a:t>
            </a:r>
            <a:r>
              <a:rPr lang="en-US" sz="2800" u="sng" dirty="0"/>
              <a:t>disease:  </a:t>
            </a:r>
            <a:r>
              <a:rPr lang="en-US" sz="2800" dirty="0"/>
              <a:t>a disease that can be spread to a person from another person, an animal or object. Ex: common cold, influenza, mononucleosis, etc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u="sng" dirty="0"/>
              <a:t>Non-communicable disease: </a:t>
            </a:r>
            <a:r>
              <a:rPr lang="en-US" sz="2800" dirty="0"/>
              <a:t>a disease that can NOT be spread from person to person. Ex: cancer, heart disease, </a:t>
            </a:r>
            <a:r>
              <a:rPr lang="en-US" sz="2800" dirty="0" smtClean="0"/>
              <a:t>asthma, </a:t>
            </a:r>
            <a:r>
              <a:rPr lang="en-US" sz="2800" dirty="0"/>
              <a:t>etc.</a:t>
            </a:r>
          </a:p>
          <a:p>
            <a:endParaRPr lang="en-US" sz="2800" dirty="0"/>
          </a:p>
        </p:txBody>
      </p:sp>
      <p:pic>
        <p:nvPicPr>
          <p:cNvPr id="8194" name="Picture 2" descr="C:\Users\Jenna\AppData\Local\Microsoft\Windows\Temporary Internet Files\Content.IE5\7F4WR8YF\MP9004276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enna\AppData\Local\Microsoft\Windows\Temporary Internet Files\Content.IE5\4USPYON3\MC9003907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95800"/>
            <a:ext cx="944575" cy="188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96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53521"/>
            <a:ext cx="7024744" cy="1224252"/>
          </a:xfrm>
        </p:spPr>
        <p:txBody>
          <a:bodyPr/>
          <a:lstStyle/>
          <a:p>
            <a:pPr algn="ctr"/>
            <a:r>
              <a:rPr lang="en-US" b="1" dirty="0" smtClean="0"/>
              <a:t>Definitions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6777317" cy="3508977"/>
          </a:xfrm>
        </p:spPr>
        <p:txBody>
          <a:bodyPr>
            <a:noAutofit/>
          </a:bodyPr>
          <a:lstStyle/>
          <a:p>
            <a:endParaRPr lang="en-US" u="sng" dirty="0"/>
          </a:p>
          <a:p>
            <a:r>
              <a:rPr lang="en-US" u="sng" dirty="0" smtClean="0"/>
              <a:t>Disease: </a:t>
            </a:r>
            <a:r>
              <a:rPr lang="en-US" dirty="0" smtClean="0"/>
              <a:t>Any condition that interferes with the proper functioning of the body or mind. </a:t>
            </a:r>
          </a:p>
          <a:p>
            <a:r>
              <a:rPr lang="en-US" u="sng" dirty="0" smtClean="0"/>
              <a:t>Pathogens</a:t>
            </a:r>
            <a:r>
              <a:rPr lang="en-US" u="sng" dirty="0" smtClean="0"/>
              <a:t>: </a:t>
            </a:r>
            <a:r>
              <a:rPr lang="en-US" dirty="0" smtClean="0"/>
              <a:t> </a:t>
            </a:r>
            <a:r>
              <a:rPr lang="en-US" dirty="0" smtClean="0"/>
              <a:t>Disease-Causing Organisms that are so small they can only be seen through a microscope. Also known as </a:t>
            </a:r>
            <a:r>
              <a:rPr lang="en-US" i="1" dirty="0" smtClean="0"/>
              <a:t>Pathogens</a:t>
            </a:r>
          </a:p>
          <a:p>
            <a:r>
              <a:rPr lang="en-US" u="sng" dirty="0" smtClean="0"/>
              <a:t>Infection: </a:t>
            </a:r>
            <a:r>
              <a:rPr lang="en-US" dirty="0" smtClean="0"/>
              <a:t>A condition that occurs when germs enter the body, multiply and cause harm. </a:t>
            </a:r>
            <a:endParaRPr lang="en-US" dirty="0"/>
          </a:p>
        </p:txBody>
      </p:sp>
      <p:pic>
        <p:nvPicPr>
          <p:cNvPr id="1026" name="Picture 2" descr="C:\Users\Jenna\AppData\Local\Microsoft\Windows\Temporary Internet Files\Content.IE5\4USPYON3\MC90043873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54206"/>
            <a:ext cx="2156691" cy="161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8348"/>
            <a:ext cx="1480732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3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6315634" cy="724936"/>
          </a:xfrm>
        </p:spPr>
        <p:txBody>
          <a:bodyPr/>
          <a:lstStyle/>
          <a:p>
            <a:r>
              <a:rPr lang="en-US" dirty="0" smtClean="0"/>
              <a:t>Four Types of </a:t>
            </a:r>
            <a:r>
              <a:rPr lang="en-US" dirty="0" smtClean="0"/>
              <a:t>Pathogen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211209" cy="4384829"/>
          </a:xfrm>
        </p:spPr>
        <p:txBody>
          <a:bodyPr>
            <a:normAutofit fontScale="77500" lnSpcReduction="20000"/>
          </a:bodyPr>
          <a:lstStyle/>
          <a:p>
            <a:r>
              <a:rPr lang="en-US" sz="2900" b="1" u="sng" dirty="0"/>
              <a:t>Virus:</a:t>
            </a:r>
            <a:r>
              <a:rPr lang="en-US" sz="2900" u="sng" dirty="0"/>
              <a:t> </a:t>
            </a:r>
            <a:r>
              <a:rPr lang="en-US" sz="2900" dirty="0"/>
              <a:t>smallest simplest life form. Not alive, and cause upper respiratory infections and many other type of diseases</a:t>
            </a:r>
            <a:r>
              <a:rPr lang="en-US" sz="2900" dirty="0" smtClean="0"/>
              <a:t>.</a:t>
            </a:r>
          </a:p>
          <a:p>
            <a:pPr>
              <a:buFontTx/>
              <a:buNone/>
            </a:pPr>
            <a:endParaRPr lang="en-US" sz="2900" dirty="0" smtClean="0"/>
          </a:p>
          <a:p>
            <a:pPr>
              <a:buFontTx/>
              <a:buNone/>
            </a:pPr>
            <a:endParaRPr lang="en-US" sz="2900" dirty="0"/>
          </a:p>
          <a:p>
            <a:r>
              <a:rPr lang="en-US" sz="2900" b="1" u="sng" dirty="0"/>
              <a:t>Bacteria:</a:t>
            </a:r>
            <a:r>
              <a:rPr lang="en-US" sz="2900" u="sng" dirty="0"/>
              <a:t> </a:t>
            </a:r>
            <a:r>
              <a:rPr lang="en-US" sz="2900" dirty="0"/>
              <a:t>simple one-celled organisms. They are everywhere. Not all bacteria is bad.</a:t>
            </a:r>
          </a:p>
          <a:p>
            <a:endParaRPr lang="en-US" sz="2900" dirty="0"/>
          </a:p>
          <a:p>
            <a:r>
              <a:rPr lang="en-US" sz="2900" b="1" u="sng" dirty="0"/>
              <a:t>Fungi:</a:t>
            </a:r>
            <a:r>
              <a:rPr lang="en-US" sz="2900" u="sng" dirty="0"/>
              <a:t> </a:t>
            </a:r>
            <a:r>
              <a:rPr lang="en-US" sz="2900" dirty="0"/>
              <a:t>more complex than bacteria, but cannot make their own food. Thrive in warm, moist environments.</a:t>
            </a:r>
          </a:p>
          <a:p>
            <a:pPr marL="68580" indent="0">
              <a:buNone/>
            </a:pPr>
            <a:endParaRPr lang="en-US" sz="2900" dirty="0"/>
          </a:p>
          <a:p>
            <a:r>
              <a:rPr lang="en-US" sz="2900" b="1" u="sng" dirty="0"/>
              <a:t>Protozoa:</a:t>
            </a:r>
            <a:r>
              <a:rPr lang="en-US" sz="2900" u="sng" dirty="0"/>
              <a:t> </a:t>
            </a:r>
            <a:r>
              <a:rPr lang="en-US" sz="2900" dirty="0"/>
              <a:t>one celled, animal like organisms. </a:t>
            </a:r>
          </a:p>
          <a:p>
            <a:endParaRPr lang="en-US" dirty="0"/>
          </a:p>
        </p:txBody>
      </p:sp>
      <p:pic>
        <p:nvPicPr>
          <p:cNvPr id="4" name="Picture 5" descr="Vi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0"/>
            <a:ext cx="1219200" cy="117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act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536" y="2895600"/>
            <a:ext cx="11811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fungi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43400"/>
            <a:ext cx="1143000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protozo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5472112"/>
            <a:ext cx="16764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2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086" y="26695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</a:t>
            </a:r>
            <a:r>
              <a:rPr lang="en-US" dirty="0" smtClean="0"/>
              <a:t>Pathogens </a:t>
            </a:r>
            <a:r>
              <a:rPr lang="en-US" dirty="0" smtClean="0"/>
              <a:t>Spread??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6777317" cy="47244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u="sng" dirty="0" smtClean="0"/>
              <a:t>Direct contact with others</a:t>
            </a:r>
            <a:r>
              <a:rPr lang="en-US" dirty="0" smtClean="0"/>
              <a:t>; EXAMPLE: Shaking hands with someone or kissing an infected person.</a:t>
            </a:r>
          </a:p>
          <a:p>
            <a:endParaRPr lang="en-US" dirty="0" smtClean="0"/>
          </a:p>
          <a:p>
            <a:r>
              <a:rPr lang="en-US" u="sng" dirty="0" smtClean="0"/>
              <a:t>Indirect contact with others</a:t>
            </a:r>
            <a:r>
              <a:rPr lang="en-US" dirty="0" smtClean="0"/>
              <a:t>; EXAMPLE: Sharing drinking glasses or eating from the same spoon or fork as an infected person. </a:t>
            </a:r>
            <a:endParaRPr lang="en-US" u="sng" dirty="0" smtClean="0"/>
          </a:p>
          <a:p>
            <a:endParaRPr lang="en-US" dirty="0" smtClean="0"/>
          </a:p>
          <a:p>
            <a:r>
              <a:rPr lang="en-US" u="sng" dirty="0" smtClean="0"/>
              <a:t>Contact with contaminated food and water</a:t>
            </a:r>
            <a:r>
              <a:rPr lang="en-US" dirty="0" smtClean="0"/>
              <a:t>; EXAMPLE: Undercooked foods or water that doesn’t look very clean. </a:t>
            </a:r>
            <a:endParaRPr lang="en-US" u="sng" dirty="0" smtClean="0"/>
          </a:p>
          <a:p>
            <a:endParaRPr lang="en-US" dirty="0" smtClean="0"/>
          </a:p>
          <a:p>
            <a:r>
              <a:rPr lang="en-US" u="sng" dirty="0" smtClean="0"/>
              <a:t>Contact with animals and insects</a:t>
            </a:r>
            <a:r>
              <a:rPr lang="en-US" dirty="0" smtClean="0"/>
              <a:t>; EXAMPLE: A tick bite which can spread Lyme disease. Mosquitos and other bugs. </a:t>
            </a:r>
            <a:endParaRPr lang="en-US" u="sng" dirty="0"/>
          </a:p>
        </p:txBody>
      </p:sp>
      <p:pic>
        <p:nvPicPr>
          <p:cNvPr id="1026" name="Picture 2" descr="C:\Users\e20134797\AppData\Local\Microsoft\Windows\Temporary Internet Files\Content.IE5\JDXFNIJO\MP90043102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908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20134797\AppData\Local\Microsoft\Windows\Temporary Internet Files\Content.IE5\Y7MG4G4P\MC9004343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967818"/>
            <a:ext cx="1189739" cy="85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20134797\AppData\Local\Microsoft\Windows\Temporary Internet Files\Content.IE5\JDXFNIJO\MP90022776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91" y="3885875"/>
            <a:ext cx="899668" cy="134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20134797\AppData\Local\Microsoft\Windows\Temporary Internet Files\Content.IE5\3LL3YL7Q\MC90034692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583" y="5638800"/>
            <a:ext cx="1634033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721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LESSON REVIEW!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6777317" cy="4572000"/>
          </a:xfrm>
        </p:spPr>
        <p:txBody>
          <a:bodyPr>
            <a:normAutofit lnSpcReduction="10000"/>
          </a:bodyPr>
          <a:lstStyle/>
          <a:p>
            <a:endParaRPr lang="en-US" sz="3200" b="1" dirty="0" smtClean="0"/>
          </a:p>
          <a:p>
            <a:r>
              <a:rPr lang="en-US" sz="3600" dirty="0" smtClean="0"/>
              <a:t>Make Vocabulary flashcards for each of the </a:t>
            </a:r>
            <a:r>
              <a:rPr lang="en-US" sz="3600" u="sng" dirty="0" smtClean="0"/>
              <a:t>UNDERLINED</a:t>
            </a:r>
            <a:r>
              <a:rPr lang="en-US" sz="3600" dirty="0" smtClean="0"/>
              <a:t> words we have covered in this lesson.</a:t>
            </a:r>
          </a:p>
          <a:p>
            <a:r>
              <a:rPr lang="en-US" sz="3600" dirty="0" smtClean="0"/>
              <a:t>Work on Chapter  Lesson  Review. Questions 1-5. COMPLETE SENTENCES!</a:t>
            </a:r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324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can you keep </a:t>
            </a:r>
            <a:r>
              <a:rPr lang="en-US" b="1" dirty="0" smtClean="0"/>
              <a:t>pathogens</a:t>
            </a:r>
            <a:r>
              <a:rPr lang="en-US" b="1" dirty="0" smtClean="0"/>
              <a:t> </a:t>
            </a:r>
            <a:r>
              <a:rPr lang="en-US" b="1" dirty="0" smtClean="0"/>
              <a:t>from spreading?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6777317" cy="4267200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endParaRPr lang="en-US" dirty="0" smtClean="0"/>
          </a:p>
          <a:p>
            <a:r>
              <a:rPr lang="en-US" sz="2800" dirty="0" smtClean="0"/>
              <a:t>List 3 ways you think you can stop germs from spreading? (2 minutes to complete)</a:t>
            </a:r>
          </a:p>
          <a:p>
            <a:r>
              <a:rPr lang="en-US" sz="2800" dirty="0" smtClean="0"/>
              <a:t>Create a commercial or skit as a group about one way to keep germs from spreading and present it to the class. Be CREATIVE! Must Include:</a:t>
            </a:r>
          </a:p>
          <a:p>
            <a:pPr marL="365760" lvl="1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1. Information from the PowerPoint</a:t>
            </a:r>
          </a:p>
          <a:p>
            <a:pPr marL="365760" lvl="1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2. Vocabulary Words</a:t>
            </a:r>
          </a:p>
          <a:p>
            <a:pPr marL="365760" lvl="1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3. Must be at least 1 page in length written out. </a:t>
            </a:r>
          </a:p>
          <a:p>
            <a:endParaRPr lang="en-US" dirty="0" smtClean="0"/>
          </a:p>
        </p:txBody>
      </p:sp>
      <p:pic>
        <p:nvPicPr>
          <p:cNvPr id="2050" name="Picture 2" descr="C:\Users\Jenna\AppData\Local\Microsoft\Windows\Temporary Internet Files\Content.IE5\MNGDNVE7\MC90044180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182" y="2058614"/>
            <a:ext cx="2112818" cy="211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48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63389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The Body’s </a:t>
            </a:r>
            <a:r>
              <a:rPr lang="en-US" b="1" dirty="0"/>
              <a:t>D</a:t>
            </a:r>
            <a:r>
              <a:rPr lang="en-US" b="1" dirty="0" smtClean="0"/>
              <a:t>efense </a:t>
            </a:r>
            <a:r>
              <a:rPr lang="en-US" b="1" dirty="0"/>
              <a:t>A</a:t>
            </a:r>
            <a:r>
              <a:rPr lang="en-US" b="1" dirty="0" smtClean="0"/>
              <a:t>gainst Infection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6777317" cy="4537229"/>
          </a:xfrm>
        </p:spPr>
        <p:txBody>
          <a:bodyPr/>
          <a:lstStyle/>
          <a:p>
            <a:pPr algn="ctr"/>
            <a:r>
              <a:rPr lang="en-US" dirty="0"/>
              <a:t>The </a:t>
            </a:r>
            <a:r>
              <a:rPr lang="en-US" i="1" u="sng" dirty="0"/>
              <a:t>Immune System </a:t>
            </a:r>
            <a:r>
              <a:rPr lang="en-US" dirty="0"/>
              <a:t>is a combination of body defenses made up of cells, tissues, and organs that fight </a:t>
            </a:r>
            <a:r>
              <a:rPr lang="en-US" dirty="0" smtClean="0"/>
              <a:t>germs and disease </a:t>
            </a:r>
            <a:r>
              <a:rPr lang="en-US" dirty="0"/>
              <a:t>in the </a:t>
            </a:r>
            <a:r>
              <a:rPr lang="en-US" dirty="0" smtClean="0"/>
              <a:t>body.</a:t>
            </a:r>
          </a:p>
          <a:p>
            <a:r>
              <a:rPr lang="en-US" dirty="0" smtClean="0"/>
              <a:t>It’s </a:t>
            </a:r>
            <a:r>
              <a:rPr lang="en-US" dirty="0"/>
              <a:t>purpose is to help you get better when you are ill and to prevent you from becoming ill in the first place. </a:t>
            </a:r>
          </a:p>
          <a:p>
            <a:r>
              <a:rPr lang="en-US" u="sng" dirty="0" smtClean="0"/>
              <a:t>Immunity: </a:t>
            </a:r>
            <a:r>
              <a:rPr lang="en-US" dirty="0" smtClean="0"/>
              <a:t>Your body’s ability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to resist germs that cause a </a:t>
            </a:r>
          </a:p>
          <a:p>
            <a:pPr marL="68580" indent="0">
              <a:buNone/>
            </a:pPr>
            <a:r>
              <a:rPr lang="en-US" dirty="0" smtClean="0"/>
              <a:t>   </a:t>
            </a:r>
            <a:r>
              <a:rPr lang="en-US" dirty="0"/>
              <a:t>p</a:t>
            </a:r>
            <a:r>
              <a:rPr lang="en-US" dirty="0" smtClean="0"/>
              <a:t>articular disease. </a:t>
            </a:r>
            <a:endParaRPr lang="en-US" dirty="0"/>
          </a:p>
        </p:txBody>
      </p:sp>
      <p:pic>
        <p:nvPicPr>
          <p:cNvPr id="4" name="Picture 5" descr="SKU3465000392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27764"/>
            <a:ext cx="2383767" cy="251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70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1102</TotalTime>
  <Words>1547</Words>
  <Application>Microsoft Office PowerPoint</Application>
  <PresentationFormat>On-screen Show (4:3)</PresentationFormat>
  <Paragraphs>157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Bookman Old Style</vt:lpstr>
      <vt:lpstr>Century Gothic</vt:lpstr>
      <vt:lpstr>Wingdings 2</vt:lpstr>
      <vt:lpstr>Austin</vt:lpstr>
      <vt:lpstr>Communicable and  Non-Communicable      Diseases</vt:lpstr>
      <vt:lpstr>Let’s See If you can guess…</vt:lpstr>
      <vt:lpstr>Definitions</vt:lpstr>
      <vt:lpstr>Definitions</vt:lpstr>
      <vt:lpstr>Four Types of Pathogen: </vt:lpstr>
      <vt:lpstr>How do Pathogens Spread??</vt:lpstr>
      <vt:lpstr>LESSON REVIEW!</vt:lpstr>
      <vt:lpstr>How can you keep pathogens from spreading? </vt:lpstr>
      <vt:lpstr>The Body’s Defense Against Infection</vt:lpstr>
      <vt:lpstr>5 Major Barriers to help keep pathogens away.</vt:lpstr>
      <vt:lpstr>Non-specific and Specific Immune Response</vt:lpstr>
      <vt:lpstr>LESSON REVIEW!</vt:lpstr>
      <vt:lpstr>Let’s Put it all together.</vt:lpstr>
      <vt:lpstr>Communicable Diseases</vt:lpstr>
      <vt:lpstr>Non Communicable Disease</vt:lpstr>
      <vt:lpstr>PowerPoint Presentation</vt:lpstr>
      <vt:lpstr>Getting to know you. </vt:lpstr>
      <vt:lpstr>Bad News </vt:lpstr>
      <vt:lpstr>Sexually Transmitted Diseases</vt:lpstr>
      <vt:lpstr>What you should know about STDs… </vt:lpstr>
      <vt:lpstr>HIV/AIDS</vt:lpstr>
      <vt:lpstr>How does HIV spread?</vt:lpstr>
      <vt:lpstr>How HIV is NOT Spread </vt:lpstr>
      <vt:lpstr>LESSON REVIEW!</vt:lpstr>
    </vt:vector>
  </TitlesOfParts>
  <Company>Berry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Communicable and  Non-Communicable      Diseases</dc:title>
  <dc:creator>Jenna</dc:creator>
  <cp:lastModifiedBy>Jennie Priest</cp:lastModifiedBy>
  <cp:revision>76</cp:revision>
  <dcterms:created xsi:type="dcterms:W3CDTF">2013-09-08T19:38:55Z</dcterms:created>
  <dcterms:modified xsi:type="dcterms:W3CDTF">2020-03-25T11:04:14Z</dcterms:modified>
</cp:coreProperties>
</file>